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1106" r:id="rId3"/>
    <p:sldId id="1107" r:id="rId4"/>
    <p:sldId id="1001" r:id="rId5"/>
    <p:sldId id="1103" r:id="rId6"/>
    <p:sldId id="1104" r:id="rId7"/>
    <p:sldId id="1105" r:id="rId8"/>
    <p:sldId id="1100" r:id="rId9"/>
    <p:sldId id="1102" r:id="rId10"/>
    <p:sldId id="357" r:id="rId11"/>
    <p:sldId id="1108" r:id="rId12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F439B3-6380-5656-DB68-D046B2546E5F}" name="felana ratsivoarava" initials="fr" userId="45d8a9ad4863c34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F"/>
    <a:srgbClr val="002F6C"/>
    <a:srgbClr val="F2AF32"/>
    <a:srgbClr val="F6C337"/>
    <a:srgbClr val="DE4377"/>
    <a:srgbClr val="C73629"/>
    <a:srgbClr val="85BE46"/>
    <a:srgbClr val="118089"/>
    <a:srgbClr val="007DB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C78493-2095-4180-9A9B-B428070B1444}" v="4" dt="2022-09-22T04:18:41.4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6" autoAdjust="0"/>
    <p:restoredTop sz="94660"/>
  </p:normalViewPr>
  <p:slideViewPr>
    <p:cSldViewPr>
      <p:cViewPr varScale="1">
        <p:scale>
          <a:sx n="65" d="100"/>
          <a:sy n="65" d="100"/>
        </p:scale>
        <p:origin x="99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o Ratoarijaona" userId="e5c5221e-5382-41b7-854a-787e23dcc469" providerId="ADAL" clId="{E0C78493-2095-4180-9A9B-B428070B1444}"/>
    <pc:docChg chg="undo redo custSel addSld delSld modSld">
      <pc:chgData name="Avo Ratoarijaona" userId="e5c5221e-5382-41b7-854a-787e23dcc469" providerId="ADAL" clId="{E0C78493-2095-4180-9A9B-B428070B1444}" dt="2022-09-22T04:39:38.745" v="385" actId="5793"/>
      <pc:docMkLst>
        <pc:docMk/>
      </pc:docMkLst>
      <pc:sldChg chg="modSp mod">
        <pc:chgData name="Avo Ratoarijaona" userId="e5c5221e-5382-41b7-854a-787e23dcc469" providerId="ADAL" clId="{E0C78493-2095-4180-9A9B-B428070B1444}" dt="2022-09-22T04:31:44.146" v="258" actId="20577"/>
        <pc:sldMkLst>
          <pc:docMk/>
          <pc:sldMk cId="0" sldId="256"/>
        </pc:sldMkLst>
        <pc:spChg chg="mod">
          <ac:chgData name="Avo Ratoarijaona" userId="e5c5221e-5382-41b7-854a-787e23dcc469" providerId="ADAL" clId="{E0C78493-2095-4180-9A9B-B428070B1444}" dt="2022-09-22T04:31:44.146" v="258" actId="20577"/>
          <ac:spMkLst>
            <pc:docMk/>
            <pc:sldMk cId="0" sldId="256"/>
            <ac:spMk id="2" creationId="{E1C90E29-EC5B-2525-6BDD-5C7168334673}"/>
          </ac:spMkLst>
        </pc:spChg>
        <pc:spChg chg="mod">
          <ac:chgData name="Avo Ratoarijaona" userId="e5c5221e-5382-41b7-854a-787e23dcc469" providerId="ADAL" clId="{E0C78493-2095-4180-9A9B-B428070B1444}" dt="2022-09-22T04:31:14.874" v="256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Avo Ratoarijaona" userId="e5c5221e-5382-41b7-854a-787e23dcc469" providerId="ADAL" clId="{E0C78493-2095-4180-9A9B-B428070B1444}" dt="2022-09-22T04:39:38.745" v="385" actId="5793"/>
        <pc:sldMkLst>
          <pc:docMk/>
          <pc:sldMk cId="933427537" sldId="357"/>
        </pc:sldMkLst>
        <pc:spChg chg="mod">
          <ac:chgData name="Avo Ratoarijaona" userId="e5c5221e-5382-41b7-854a-787e23dcc469" providerId="ADAL" clId="{E0C78493-2095-4180-9A9B-B428070B1444}" dt="2022-09-22T04:39:38.745" v="385" actId="5793"/>
          <ac:spMkLst>
            <pc:docMk/>
            <pc:sldMk cId="933427537" sldId="357"/>
            <ac:spMk id="6" creationId="{B08ABC72-101D-99FB-CBB2-B8FDA4282CAE}"/>
          </ac:spMkLst>
        </pc:spChg>
      </pc:sldChg>
      <pc:sldChg chg="modSp mod">
        <pc:chgData name="Avo Ratoarijaona" userId="e5c5221e-5382-41b7-854a-787e23dcc469" providerId="ADAL" clId="{E0C78493-2095-4180-9A9B-B428070B1444}" dt="2022-09-22T04:36:19.898" v="332" actId="20577"/>
        <pc:sldMkLst>
          <pc:docMk/>
          <pc:sldMk cId="3116674034" sldId="1001"/>
        </pc:sldMkLst>
        <pc:spChg chg="mod">
          <ac:chgData name="Avo Ratoarijaona" userId="e5c5221e-5382-41b7-854a-787e23dcc469" providerId="ADAL" clId="{E0C78493-2095-4180-9A9B-B428070B1444}" dt="2022-09-22T04:36:10.239" v="330" actId="20577"/>
          <ac:spMkLst>
            <pc:docMk/>
            <pc:sldMk cId="3116674034" sldId="1001"/>
            <ac:spMk id="9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6:19.898" v="332" actId="20577"/>
          <ac:spMkLst>
            <pc:docMk/>
            <pc:sldMk cId="3116674034" sldId="1001"/>
            <ac:spMk id="30" creationId="{00000000-0000-0000-0000-000000000000}"/>
          </ac:spMkLst>
        </pc:spChg>
      </pc:sldChg>
      <pc:sldChg chg="modSp mod">
        <pc:chgData name="Avo Ratoarijaona" userId="e5c5221e-5382-41b7-854a-787e23dcc469" providerId="ADAL" clId="{E0C78493-2095-4180-9A9B-B428070B1444}" dt="2022-09-22T04:38:06.722" v="353" actId="20577"/>
        <pc:sldMkLst>
          <pc:docMk/>
          <pc:sldMk cId="3971410525" sldId="1100"/>
        </pc:sldMkLst>
        <pc:spChg chg="mod">
          <ac:chgData name="Avo Ratoarijaona" userId="e5c5221e-5382-41b7-854a-787e23dcc469" providerId="ADAL" clId="{E0C78493-2095-4180-9A9B-B428070B1444}" dt="2022-09-22T04:38:06.722" v="353" actId="20577"/>
          <ac:spMkLst>
            <pc:docMk/>
            <pc:sldMk cId="3971410525" sldId="1100"/>
            <ac:spMk id="10" creationId="{B52C2A10-F6F1-7062-06FB-8C48D4F2F1A6}"/>
          </ac:spMkLst>
        </pc:spChg>
      </pc:sldChg>
      <pc:sldChg chg="modSp mod">
        <pc:chgData name="Avo Ratoarijaona" userId="e5c5221e-5382-41b7-854a-787e23dcc469" providerId="ADAL" clId="{E0C78493-2095-4180-9A9B-B428070B1444}" dt="2022-09-22T04:38:51.911" v="370" actId="20577"/>
        <pc:sldMkLst>
          <pc:docMk/>
          <pc:sldMk cId="485555232" sldId="1102"/>
        </pc:sldMkLst>
        <pc:spChg chg="mod">
          <ac:chgData name="Avo Ratoarijaona" userId="e5c5221e-5382-41b7-854a-787e23dcc469" providerId="ADAL" clId="{E0C78493-2095-4180-9A9B-B428070B1444}" dt="2022-09-22T04:38:51.911" v="370" actId="20577"/>
          <ac:spMkLst>
            <pc:docMk/>
            <pc:sldMk cId="485555232" sldId="1102"/>
            <ac:spMk id="2" creationId="{B07CF67E-76CF-5EC5-A055-D907C051C615}"/>
          </ac:spMkLst>
        </pc:spChg>
      </pc:sldChg>
      <pc:sldChg chg="modSp mod">
        <pc:chgData name="Avo Ratoarijaona" userId="e5c5221e-5382-41b7-854a-787e23dcc469" providerId="ADAL" clId="{E0C78493-2095-4180-9A9B-B428070B1444}" dt="2022-09-22T04:37:09.268" v="347" actId="5793"/>
        <pc:sldMkLst>
          <pc:docMk/>
          <pc:sldMk cId="3927406575" sldId="1103"/>
        </pc:sldMkLst>
        <pc:spChg chg="mod">
          <ac:chgData name="Avo Ratoarijaona" userId="e5c5221e-5382-41b7-854a-787e23dcc469" providerId="ADAL" clId="{E0C78493-2095-4180-9A9B-B428070B1444}" dt="2022-09-22T04:36:58.844" v="343" actId="20577"/>
          <ac:spMkLst>
            <pc:docMk/>
            <pc:sldMk cId="3927406575" sldId="1103"/>
            <ac:spMk id="11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7:09.268" v="347" actId="5793"/>
          <ac:spMkLst>
            <pc:docMk/>
            <pc:sldMk cId="3927406575" sldId="1103"/>
            <ac:spMk id="28" creationId="{00000000-0000-0000-0000-000000000000}"/>
          </ac:spMkLst>
        </pc:spChg>
      </pc:sldChg>
      <pc:sldChg chg="modSp mod">
        <pc:chgData name="Avo Ratoarijaona" userId="e5c5221e-5382-41b7-854a-787e23dcc469" providerId="ADAL" clId="{E0C78493-2095-4180-9A9B-B428070B1444}" dt="2022-09-22T04:37:45.981" v="351" actId="20577"/>
        <pc:sldMkLst>
          <pc:docMk/>
          <pc:sldMk cId="3944116981" sldId="1104"/>
        </pc:sldMkLst>
        <pc:spChg chg="mod">
          <ac:chgData name="Avo Ratoarijaona" userId="e5c5221e-5382-41b7-854a-787e23dcc469" providerId="ADAL" clId="{E0C78493-2095-4180-9A9B-B428070B1444}" dt="2022-09-22T04:37:45.981" v="351" actId="20577"/>
          <ac:spMkLst>
            <pc:docMk/>
            <pc:sldMk cId="3944116981" sldId="1104"/>
            <ac:spMk id="11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15:43.973" v="8" actId="20577"/>
          <ac:spMkLst>
            <pc:docMk/>
            <pc:sldMk cId="3944116981" sldId="1104"/>
            <ac:spMk id="28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15:50.237" v="10" actId="20577"/>
          <ac:spMkLst>
            <pc:docMk/>
            <pc:sldMk cId="3944116981" sldId="1104"/>
            <ac:spMk id="29" creationId="{00000000-0000-0000-0000-000000000000}"/>
          </ac:spMkLst>
        </pc:spChg>
      </pc:sldChg>
      <pc:sldChg chg="modSp mod">
        <pc:chgData name="Avo Ratoarijaona" userId="e5c5221e-5382-41b7-854a-787e23dcc469" providerId="ADAL" clId="{E0C78493-2095-4180-9A9B-B428070B1444}" dt="2022-09-22T04:20:32.243" v="171" actId="1035"/>
        <pc:sldMkLst>
          <pc:docMk/>
          <pc:sldMk cId="1010625858" sldId="1105"/>
        </pc:sldMkLst>
        <pc:spChg chg="mod">
          <ac:chgData name="Avo Ratoarijaona" userId="e5c5221e-5382-41b7-854a-787e23dcc469" providerId="ADAL" clId="{E0C78493-2095-4180-9A9B-B428070B1444}" dt="2022-09-22T04:17:37.139" v="136" actId="20577"/>
          <ac:spMkLst>
            <pc:docMk/>
            <pc:sldMk cId="1010625858" sldId="1105"/>
            <ac:spMk id="11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20:32.243" v="171" actId="1035"/>
          <ac:spMkLst>
            <pc:docMk/>
            <pc:sldMk cId="1010625858" sldId="1105"/>
            <ac:spMk id="28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20:10.676" v="167" actId="20577"/>
          <ac:spMkLst>
            <pc:docMk/>
            <pc:sldMk cId="1010625858" sldId="1105"/>
            <ac:spMk id="29" creationId="{00000000-0000-0000-0000-000000000000}"/>
          </ac:spMkLst>
        </pc:spChg>
      </pc:sldChg>
      <pc:sldChg chg="modSp mod">
        <pc:chgData name="Avo Ratoarijaona" userId="e5c5221e-5382-41b7-854a-787e23dcc469" providerId="ADAL" clId="{E0C78493-2095-4180-9A9B-B428070B1444}" dt="2022-09-22T04:35:36.609" v="300" actId="20577"/>
        <pc:sldMkLst>
          <pc:docMk/>
          <pc:sldMk cId="607048329" sldId="1107"/>
        </pc:sldMkLst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69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70" creationId="{99816F50-1B6C-F50B-97A4-745CC673FB94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71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72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73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74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75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76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3:23.480" v="266" actId="1035"/>
          <ac:spMkLst>
            <pc:docMk/>
            <pc:sldMk cId="607048329" sldId="1107"/>
            <ac:spMk id="88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89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91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92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93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94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96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97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98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02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03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04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5:09.446" v="298" actId="20577"/>
          <ac:spMkLst>
            <pc:docMk/>
            <pc:sldMk cId="607048329" sldId="1107"/>
            <ac:spMk id="105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06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3:50.255" v="269" actId="20577"/>
          <ac:spMkLst>
            <pc:docMk/>
            <pc:sldMk cId="607048329" sldId="1107"/>
            <ac:spMk id="107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08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5:26.322" v="299" actId="1035"/>
          <ac:spMkLst>
            <pc:docMk/>
            <pc:sldMk cId="607048329" sldId="1107"/>
            <ac:spMk id="109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11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12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5:36.609" v="300" actId="20577"/>
          <ac:spMkLst>
            <pc:docMk/>
            <pc:sldMk cId="607048329" sldId="1107"/>
            <ac:spMk id="113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14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15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16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17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18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19" creationId="{00000000-0000-0000-0000-000000000000}"/>
          </ac:spMkLst>
        </pc:spChg>
        <pc:spChg chg="mod">
          <ac:chgData name="Avo Ratoarijaona" userId="e5c5221e-5382-41b7-854a-787e23dcc469" providerId="ADAL" clId="{E0C78493-2095-4180-9A9B-B428070B1444}" dt="2022-09-22T04:30:59.837" v="254" actId="790"/>
          <ac:spMkLst>
            <pc:docMk/>
            <pc:sldMk cId="607048329" sldId="1107"/>
            <ac:spMk id="120" creationId="{00000000-0000-0000-0000-000000000000}"/>
          </ac:spMkLst>
        </pc:spChg>
      </pc:sldChg>
      <pc:sldChg chg="new add del">
        <pc:chgData name="Avo Ratoarijaona" userId="e5c5221e-5382-41b7-854a-787e23dcc469" providerId="ADAL" clId="{E0C78493-2095-4180-9A9B-B428070B1444}" dt="2022-09-22T04:33:09.930" v="263" actId="680"/>
        <pc:sldMkLst>
          <pc:docMk/>
          <pc:sldMk cId="1121701931" sldId="11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6C6B7-29B4-4DF8-AE7D-181B28EB00BA}" type="datetimeFigureOut">
              <a:rPr lang="x-none" smtClean="0"/>
              <a:t>30/09/2022</a:t>
            </a:fld>
            <a:endParaRPr lang="x-non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42F2B-B895-4817-8385-ED7C5207969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061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Slide 1 / Ny </a:t>
            </a:r>
            <a:r>
              <a:rPr lang="fr-FR" dirty="0" err="1"/>
              <a:t>fifampizarana</a:t>
            </a:r>
            <a:r>
              <a:rPr lang="fr-FR" dirty="0"/>
              <a:t> ho entina eto amintsika eto anio dia ny </a:t>
            </a:r>
            <a:r>
              <a:rPr lang="fr-FR" dirty="0" err="1"/>
              <a:t>fitompoan-draharahan</a:t>
            </a:r>
            <a:r>
              <a:rPr lang="fr-FR" dirty="0"/>
              <a:t> ny kaominina eo amin’ny </a:t>
            </a:r>
            <a:r>
              <a:rPr lang="fr-FR" dirty="0" err="1"/>
              <a:t>sehatra</a:t>
            </a:r>
            <a:r>
              <a:rPr lang="fr-FR" dirty="0"/>
              <a:t> RFF , ka ny fanontaniana </a:t>
            </a:r>
            <a:r>
              <a:rPr lang="fr-FR" dirty="0" err="1"/>
              <a:t>fototra</a:t>
            </a:r>
            <a:r>
              <a:rPr lang="fr-FR" dirty="0"/>
              <a:t> amin’izany dia hoe </a:t>
            </a:r>
            <a:r>
              <a:rPr lang="fr-FR" dirty="0" err="1"/>
              <a:t>ahoana</a:t>
            </a:r>
            <a:r>
              <a:rPr lang="fr-FR" dirty="0"/>
              <a:t> no fomba </a:t>
            </a:r>
            <a:r>
              <a:rPr lang="fr-FR" dirty="0" err="1"/>
              <a:t>hanafainganana</a:t>
            </a:r>
            <a:r>
              <a:rPr lang="fr-FR" dirty="0"/>
              <a:t> ny </a:t>
            </a:r>
            <a:r>
              <a:rPr lang="fr-FR" dirty="0" err="1"/>
              <a:t>fahazoana</a:t>
            </a:r>
            <a:r>
              <a:rPr lang="fr-FR" dirty="0"/>
              <a:t> tolotra RFF amin’ny </a:t>
            </a:r>
            <a:r>
              <a:rPr lang="fr-FR" dirty="0" err="1"/>
              <a:t>alalan’ny</a:t>
            </a:r>
            <a:r>
              <a:rPr lang="fr-FR" dirty="0"/>
              <a:t> </a:t>
            </a:r>
            <a:r>
              <a:rPr lang="fr-FR" dirty="0" err="1"/>
              <a:t>fanamafisana</a:t>
            </a:r>
            <a:r>
              <a:rPr lang="fr-FR" dirty="0"/>
              <a:t> ny </a:t>
            </a:r>
            <a:r>
              <a:rPr lang="fr-FR" dirty="0" err="1"/>
              <a:t>fitompoandraha</a:t>
            </a:r>
            <a:r>
              <a:rPr lang="fr-FR" dirty="0"/>
              <a:t> </a:t>
            </a:r>
            <a:r>
              <a:rPr lang="fr-FR" dirty="0" err="1"/>
              <a:t>kaominaly</a:t>
            </a:r>
            <a:r>
              <a:rPr lang="fr-FR" dirty="0"/>
              <a:t>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2F2B-B895-4817-8385-ED7C5207969C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869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Ireto </a:t>
            </a:r>
            <a:r>
              <a:rPr lang="fr-FR" dirty="0" err="1"/>
              <a:t>teboka</a:t>
            </a:r>
            <a:r>
              <a:rPr lang="fr-FR" dirty="0"/>
              <a:t> </a:t>
            </a:r>
            <a:r>
              <a:rPr lang="fr-FR" dirty="0" err="1"/>
              <a:t>manaraka</a:t>
            </a:r>
            <a:r>
              <a:rPr lang="fr-FR" dirty="0"/>
              <a:t> ireto no mila </a:t>
            </a:r>
            <a:r>
              <a:rPr lang="fr-FR" dirty="0" err="1"/>
              <a:t>tandremana</a:t>
            </a:r>
            <a:r>
              <a:rPr lang="fr-FR" dirty="0"/>
              <a:t>  ho </a:t>
            </a:r>
            <a:r>
              <a:rPr lang="fr-FR" dirty="0" err="1"/>
              <a:t>an’ireo</a:t>
            </a:r>
            <a:r>
              <a:rPr lang="fr-FR" dirty="0"/>
              <a:t> </a:t>
            </a:r>
            <a:r>
              <a:rPr lang="fr-FR" dirty="0" err="1"/>
              <a:t>programan’asa</a:t>
            </a:r>
            <a:r>
              <a:rPr lang="fr-FR" dirty="0"/>
              <a:t> na mpiantsehatra izay manao </a:t>
            </a:r>
            <a:r>
              <a:rPr lang="fr-FR" dirty="0" err="1"/>
              <a:t>tantsoroka</a:t>
            </a:r>
            <a:r>
              <a:rPr lang="fr-FR" dirty="0"/>
              <a:t> ny kaominina amin’ny </a:t>
            </a:r>
            <a:r>
              <a:rPr lang="fr-FR" dirty="0" err="1"/>
              <a:t>fitoampoan’asa</a:t>
            </a:r>
            <a:r>
              <a:rPr lang="fr-FR" dirty="0"/>
              <a:t> : </a:t>
            </a:r>
            <a:r>
              <a:rPr lang="fr-FR" dirty="0" err="1"/>
              <a:t>fanoratana</a:t>
            </a:r>
            <a:r>
              <a:rPr lang="fr-FR" dirty="0"/>
              <a:t> ny </a:t>
            </a:r>
            <a:r>
              <a:rPr lang="fr-FR" dirty="0" err="1"/>
              <a:t>teti</a:t>
            </a:r>
            <a:r>
              <a:rPr lang="fr-FR" dirty="0"/>
              <a:t>-bola </a:t>
            </a:r>
            <a:r>
              <a:rPr lang="fr-FR" dirty="0" err="1"/>
              <a:t>natokana</a:t>
            </a:r>
            <a:r>
              <a:rPr lang="fr-FR" dirty="0"/>
              <a:t> ho an’ny </a:t>
            </a:r>
            <a:r>
              <a:rPr lang="fr-FR" dirty="0" err="1"/>
              <a:t>sehatra</a:t>
            </a:r>
            <a:r>
              <a:rPr lang="fr-FR" dirty="0"/>
              <a:t> RFF</a:t>
            </a:r>
          </a:p>
          <a:p>
            <a:r>
              <a:rPr lang="fr-FR" dirty="0"/>
              <a:t>Fampitana ireo </a:t>
            </a:r>
            <a:r>
              <a:rPr lang="fr-FR" dirty="0" err="1"/>
              <a:t>tahirin-kevitra</a:t>
            </a:r>
            <a:r>
              <a:rPr lang="fr-FR" dirty="0"/>
              <a:t> </a:t>
            </a:r>
            <a:r>
              <a:rPr lang="fr-FR" dirty="0" err="1"/>
              <a:t>teknika</a:t>
            </a:r>
            <a:r>
              <a:rPr lang="fr-FR" dirty="0"/>
              <a:t> rehefa misy ny </a:t>
            </a:r>
            <a:r>
              <a:rPr lang="fr-FR" dirty="0" err="1"/>
              <a:t>fifandimbiasam-pahefana</a:t>
            </a:r>
            <a:r>
              <a:rPr lang="fr-FR" dirty="0"/>
              <a:t> eo amin’ny </a:t>
            </a:r>
            <a:r>
              <a:rPr lang="fr-FR" dirty="0" err="1"/>
              <a:t>mpitondra</a:t>
            </a:r>
            <a:r>
              <a:rPr lang="fr-FR" dirty="0"/>
              <a:t> eo anivon’ny kaominina</a:t>
            </a:r>
          </a:p>
          <a:p>
            <a:r>
              <a:rPr lang="fr-FR" dirty="0" err="1"/>
              <a:t>Fanohizana</a:t>
            </a:r>
            <a:r>
              <a:rPr lang="fr-FR" dirty="0"/>
              <a:t> ny  </a:t>
            </a:r>
            <a:r>
              <a:rPr lang="fr-FR" dirty="0" err="1"/>
              <a:t>asan’ny</a:t>
            </a:r>
            <a:r>
              <a:rPr lang="fr-FR" dirty="0"/>
              <a:t> ATEAH eo anivon’ny kaominina:</a:t>
            </a:r>
          </a:p>
          <a:p>
            <a:r>
              <a:rPr lang="fr-FR" dirty="0"/>
              <a:t>Tatitra ara-</a:t>
            </a:r>
            <a:r>
              <a:rPr lang="fr-FR" dirty="0" err="1"/>
              <a:t>teknika</a:t>
            </a:r>
            <a:r>
              <a:rPr lang="fr-FR" dirty="0"/>
              <a:t> sy ara-bola mahakasika ny </a:t>
            </a:r>
            <a:r>
              <a:rPr lang="fr-FR" dirty="0" err="1"/>
              <a:t>fitantanana</a:t>
            </a:r>
            <a:r>
              <a:rPr lang="fr-FR" dirty="0"/>
              <a:t> ireo foto-drafitrasa</a:t>
            </a:r>
          </a:p>
          <a:p>
            <a:r>
              <a:rPr lang="fr-FR" dirty="0" err="1"/>
              <a:t>Fitadiavan’ny</a:t>
            </a:r>
            <a:r>
              <a:rPr lang="fr-FR" dirty="0"/>
              <a:t> kaominina </a:t>
            </a:r>
            <a:r>
              <a:rPr lang="fr-FR" dirty="0" err="1"/>
              <a:t>mpiara-miombon’antoka</a:t>
            </a:r>
            <a:r>
              <a:rPr lang="fr-FR" dirty="0"/>
              <a:t> ara </a:t>
            </a:r>
            <a:r>
              <a:rPr lang="fr-FR" dirty="0" err="1"/>
              <a:t>teknika</a:t>
            </a:r>
            <a:r>
              <a:rPr lang="fr-FR" dirty="0"/>
              <a:t> sy ara-bola  ho </a:t>
            </a:r>
            <a:r>
              <a:rPr lang="fr-FR" dirty="0" err="1"/>
              <a:t>fanatanterahana</a:t>
            </a:r>
            <a:r>
              <a:rPr lang="fr-FR" dirty="0"/>
              <a:t> ireo vina ao anatin’ny PCDEAH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2F2B-B895-4817-8385-ED7C5207969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4186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2F2B-B895-4817-8385-ED7C5207969C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774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Raha </a:t>
            </a:r>
            <a:r>
              <a:rPr lang="fr-FR" dirty="0" err="1"/>
              <a:t>tiana</a:t>
            </a:r>
            <a:r>
              <a:rPr lang="fr-FR" dirty="0"/>
              <a:t> ho </a:t>
            </a:r>
            <a:r>
              <a:rPr lang="fr-FR" dirty="0" err="1"/>
              <a:t>tratra</a:t>
            </a:r>
            <a:r>
              <a:rPr lang="fr-FR" dirty="0"/>
              <a:t> ny tanjona @ fisitrahana rano </a:t>
            </a:r>
            <a:r>
              <a:rPr lang="fr-FR" dirty="0" err="1"/>
              <a:t>fisotro</a:t>
            </a:r>
            <a:r>
              <a:rPr lang="fr-FR" dirty="0"/>
              <a:t> madio; </a:t>
            </a:r>
            <a:r>
              <a:rPr lang="fr-FR" dirty="0" err="1"/>
              <a:t>fidiovana</a:t>
            </a:r>
            <a:r>
              <a:rPr lang="fr-FR" dirty="0"/>
              <a:t> sy </a:t>
            </a:r>
            <a:r>
              <a:rPr lang="fr-FR" dirty="0" err="1"/>
              <a:t>fanadiovana</a:t>
            </a:r>
            <a:r>
              <a:rPr lang="fr-FR" dirty="0"/>
              <a:t> dia ireto avy ireo approches tokony </a:t>
            </a:r>
            <a:r>
              <a:rPr lang="fr-FR" dirty="0" err="1"/>
              <a:t>hamafisina</a:t>
            </a:r>
            <a:r>
              <a:rPr lang="fr-FR" dirty="0"/>
              <a:t> sy </a:t>
            </a:r>
            <a:r>
              <a:rPr lang="fr-FR" dirty="0" err="1"/>
              <a:t>manamafy</a:t>
            </a:r>
            <a:r>
              <a:rPr lang="fr-FR" dirty="0"/>
              <a:t> ny </a:t>
            </a:r>
            <a:r>
              <a:rPr lang="fr-FR" dirty="0" err="1"/>
              <a:t>fitompoan-draharaha</a:t>
            </a:r>
            <a:r>
              <a:rPr lang="fr-FR" dirty="0"/>
              <a:t>: approche MOC, approche système,  approche PPP, approche GIRE,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2F2B-B895-4817-8385-ED7C5207969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677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Eo anivon’ny kaominina dia mila </a:t>
            </a:r>
            <a:r>
              <a:rPr lang="fr-FR" dirty="0" err="1"/>
              <a:t>mihodina</a:t>
            </a:r>
            <a:r>
              <a:rPr lang="fr-FR" dirty="0"/>
              <a:t>  sy </a:t>
            </a:r>
            <a:r>
              <a:rPr lang="fr-FR" dirty="0" err="1"/>
              <a:t>mitohy</a:t>
            </a:r>
            <a:r>
              <a:rPr lang="fr-FR" dirty="0"/>
              <a:t> ireo hetsika maha </a:t>
            </a:r>
            <a:r>
              <a:rPr lang="fr-FR" dirty="0" err="1"/>
              <a:t>tompon’asan’ny</a:t>
            </a:r>
            <a:r>
              <a:rPr lang="fr-FR" dirty="0"/>
              <a:t> kaominina  izay </a:t>
            </a:r>
            <a:r>
              <a:rPr lang="fr-FR" dirty="0" err="1"/>
              <a:t>hiarahany</a:t>
            </a:r>
            <a:r>
              <a:rPr lang="fr-FR" dirty="0"/>
              <a:t> amin’ny </a:t>
            </a:r>
            <a:r>
              <a:rPr lang="fr-FR" dirty="0" err="1"/>
              <a:t>mpisehatra</a:t>
            </a:r>
            <a:r>
              <a:rPr lang="fr-FR" dirty="0"/>
              <a:t> sy ireo rafitra RFF rehetra: </a:t>
            </a:r>
            <a:r>
              <a:rPr lang="fr-FR" dirty="0" err="1"/>
              <a:t>fandrindrana</a:t>
            </a:r>
            <a:r>
              <a:rPr lang="fr-FR" dirty="0"/>
              <a:t> ireo </a:t>
            </a:r>
            <a:r>
              <a:rPr lang="fr-FR" dirty="0" err="1"/>
              <a:t>mpisehatra</a:t>
            </a:r>
            <a:r>
              <a:rPr lang="fr-FR" dirty="0"/>
              <a:t>, ny </a:t>
            </a:r>
            <a:r>
              <a:rPr lang="fr-FR" dirty="0" err="1"/>
              <a:t>famolavolana</a:t>
            </a:r>
            <a:r>
              <a:rPr lang="fr-FR" dirty="0"/>
              <a:t> ny </a:t>
            </a:r>
            <a:r>
              <a:rPr lang="fr-FR" dirty="0" err="1"/>
              <a:t>drafitra</a:t>
            </a:r>
            <a:r>
              <a:rPr lang="fr-FR" dirty="0"/>
              <a:t> </a:t>
            </a:r>
            <a:r>
              <a:rPr lang="fr-FR" dirty="0" err="1"/>
              <a:t>strategika</a:t>
            </a:r>
            <a:r>
              <a:rPr lang="fr-FR" dirty="0"/>
              <a:t>, ny </a:t>
            </a:r>
            <a:r>
              <a:rPr lang="fr-FR" dirty="0" err="1"/>
              <a:t>teti</a:t>
            </a:r>
            <a:r>
              <a:rPr lang="fr-FR" dirty="0"/>
              <a:t>-bola sy </a:t>
            </a:r>
            <a:r>
              <a:rPr lang="fr-FR" dirty="0" err="1"/>
              <a:t>famatsiam</a:t>
            </a:r>
            <a:r>
              <a:rPr lang="fr-FR" dirty="0"/>
              <a:t>-bola ho an’ny RFF, ny tatitra sy ny </a:t>
            </a:r>
            <a:r>
              <a:rPr lang="fr-FR" dirty="0" err="1"/>
              <a:t>tamberin’andraikitra</a:t>
            </a:r>
            <a:r>
              <a:rPr lang="fr-FR" dirty="0"/>
              <a:t>, ny </a:t>
            </a:r>
            <a:r>
              <a:rPr lang="fr-FR" dirty="0" err="1"/>
              <a:t>fifanarahana</a:t>
            </a:r>
            <a:r>
              <a:rPr lang="fr-FR" dirty="0"/>
              <a:t> ara-</a:t>
            </a:r>
            <a:r>
              <a:rPr lang="fr-FR" dirty="0" err="1"/>
              <a:t>pitondrana</a:t>
            </a:r>
            <a:r>
              <a:rPr lang="fr-FR" dirty="0"/>
              <a:t>, ny </a:t>
            </a:r>
            <a:r>
              <a:rPr lang="fr-FR" dirty="0" err="1"/>
              <a:t>fanaraha-maso</a:t>
            </a:r>
            <a:r>
              <a:rPr lang="fr-FR" dirty="0"/>
              <a:t>, ny </a:t>
            </a:r>
            <a:r>
              <a:rPr lang="fr-FR" dirty="0" err="1"/>
              <a:t>fiarovana</a:t>
            </a:r>
            <a:r>
              <a:rPr lang="fr-FR" dirty="0"/>
              <a:t> ny </a:t>
            </a:r>
            <a:r>
              <a:rPr lang="fr-FR" dirty="0" err="1"/>
              <a:t>tahirin-drano</a:t>
            </a:r>
            <a:r>
              <a:rPr lang="fr-FR" dirty="0"/>
              <a:t>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2F2B-B895-4817-8385-ED7C5207969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562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Ireo vokatra amin’ny </a:t>
            </a:r>
            <a:r>
              <a:rPr lang="fr-FR" dirty="0" err="1"/>
              <a:t>ankapobeny</a:t>
            </a:r>
            <a:r>
              <a:rPr lang="fr-FR" dirty="0"/>
              <a:t> : 108 ireo kaominina izay manana </a:t>
            </a:r>
            <a:r>
              <a:rPr lang="fr-FR" dirty="0" err="1"/>
              <a:t>teti</a:t>
            </a:r>
            <a:r>
              <a:rPr lang="fr-FR" dirty="0"/>
              <a:t>-bola EAH , 187 ireo kaominina manao </a:t>
            </a:r>
            <a:r>
              <a:rPr lang="fr-FR" dirty="0" err="1"/>
              <a:t>tamberin’andraikitra</a:t>
            </a:r>
            <a:r>
              <a:rPr lang="fr-FR" dirty="0"/>
              <a:t>, 180 ireo kaominina </a:t>
            </a:r>
            <a:r>
              <a:rPr lang="fr-FR" dirty="0" err="1"/>
              <a:t>lazaina</a:t>
            </a:r>
            <a:r>
              <a:rPr lang="fr-FR" dirty="0"/>
              <a:t> fa </a:t>
            </a:r>
            <a:r>
              <a:rPr lang="fr-FR" dirty="0" err="1"/>
              <a:t>matanjaka</a:t>
            </a:r>
            <a:r>
              <a:rPr lang="fr-FR" dirty="0"/>
              <a:t> amin’ny maha </a:t>
            </a:r>
            <a:r>
              <a:rPr lang="fr-FR" dirty="0" err="1"/>
              <a:t>tompon’ny</a:t>
            </a:r>
            <a:r>
              <a:rPr lang="fr-FR" dirty="0"/>
              <a:t> asa </a:t>
            </a:r>
            <a:r>
              <a:rPr lang="fr-FR" dirty="0" err="1"/>
              <a:t>asa</a:t>
            </a:r>
            <a:r>
              <a:rPr lang="fr-FR" dirty="0"/>
              <a:t>, 220 ireo kaominina manana PCDEAH, 240 ireo kaominina manao </a:t>
            </a:r>
            <a:r>
              <a:rPr lang="fr-FR" dirty="0" err="1"/>
              <a:t>tatitry</a:t>
            </a:r>
            <a:r>
              <a:rPr lang="fr-FR" dirty="0"/>
              <a:t> Ny </a:t>
            </a:r>
            <a:r>
              <a:rPr lang="fr-FR" dirty="0" err="1"/>
              <a:t>antontan’isa</a:t>
            </a:r>
            <a:r>
              <a:rPr lang="fr-FR" dirty="0"/>
              <a:t> mahakasika ny RFF, 208 kosa ireo ATEAH </a:t>
            </a:r>
            <a:r>
              <a:rPr lang="fr-FR" dirty="0" err="1"/>
              <a:t>manatanteraka</a:t>
            </a:r>
            <a:r>
              <a:rPr lang="fr-FR" dirty="0"/>
              <a:t> ny </a:t>
            </a:r>
            <a:r>
              <a:rPr lang="fr-FR" dirty="0" err="1"/>
              <a:t>andraikiny</a:t>
            </a:r>
            <a:r>
              <a:rPr lang="fr-FR" dirty="0"/>
              <a:t>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2F2B-B895-4817-8385-ED7C5207969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559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Inona avy ireo </a:t>
            </a:r>
            <a:r>
              <a:rPr lang="fr-FR" dirty="0" err="1"/>
              <a:t>fiovàna</a:t>
            </a:r>
            <a:r>
              <a:rPr lang="fr-FR" dirty="0"/>
              <a:t> hita teo amin’ ny Kaominina</a:t>
            </a:r>
          </a:p>
          <a:p>
            <a:r>
              <a:rPr lang="fr-FR" dirty="0"/>
              <a:t>Raha mahakasika ny tolotra sy ny </a:t>
            </a:r>
            <a:r>
              <a:rPr lang="fr-FR" dirty="0" err="1"/>
              <a:t>fiovam-pihetsika</a:t>
            </a:r>
            <a:r>
              <a:rPr lang="fr-FR" dirty="0"/>
              <a:t> dia:</a:t>
            </a:r>
          </a:p>
          <a:p>
            <a:pPr marL="171450" indent="-171450">
              <a:buFontTx/>
              <a:buChar char="-"/>
            </a:pPr>
            <a:r>
              <a:rPr lang="fr-FR" dirty="0"/>
              <a:t>Misy ireo </a:t>
            </a:r>
            <a:r>
              <a:rPr lang="fr-FR" dirty="0" err="1"/>
              <a:t>fikojakojana</a:t>
            </a:r>
            <a:r>
              <a:rPr lang="fr-FR" dirty="0"/>
              <a:t> sy </a:t>
            </a:r>
            <a:r>
              <a:rPr lang="fr-FR" dirty="0" err="1"/>
              <a:t>fanorenana</a:t>
            </a:r>
            <a:r>
              <a:rPr lang="fr-FR" dirty="0"/>
              <a:t> ireo fotodrafitr’asa EAH</a:t>
            </a:r>
          </a:p>
          <a:p>
            <a:pPr marL="171450" indent="-171450">
              <a:buFontTx/>
              <a:buChar char="-"/>
            </a:pPr>
            <a:r>
              <a:rPr lang="fr-FR" dirty="0"/>
              <a:t>Fanadiovana sy </a:t>
            </a:r>
            <a:r>
              <a:rPr lang="fr-FR" dirty="0" err="1"/>
              <a:t>fitazomàna</a:t>
            </a:r>
            <a:r>
              <a:rPr lang="fr-FR" dirty="0"/>
              <a:t> ireo </a:t>
            </a:r>
            <a:r>
              <a:rPr lang="fr-FR" dirty="0" err="1"/>
              <a:t>fihetsika</a:t>
            </a:r>
            <a:r>
              <a:rPr lang="fr-FR" dirty="0"/>
              <a:t> </a:t>
            </a:r>
            <a:r>
              <a:rPr lang="fr-FR" dirty="0" err="1"/>
              <a:t>nahomby</a:t>
            </a:r>
            <a:r>
              <a:rPr lang="fr-FR" dirty="0"/>
              <a:t> </a:t>
            </a:r>
            <a:r>
              <a:rPr lang="fr-FR" dirty="0" err="1"/>
              <a:t>nampitombo</a:t>
            </a:r>
            <a:r>
              <a:rPr lang="fr-FR" dirty="0"/>
              <a:t> ny mpisitraka RFF</a:t>
            </a:r>
          </a:p>
          <a:p>
            <a:pPr marL="171450" indent="-171450">
              <a:buFontTx/>
              <a:buChar char="-"/>
            </a:pPr>
            <a:r>
              <a:rPr lang="fr-FR" dirty="0"/>
              <a:t>TAMBERIN’ANDRAIKITRA:</a:t>
            </a:r>
          </a:p>
          <a:p>
            <a:pPr marL="171450" indent="-171450">
              <a:buFontTx/>
              <a:buChar char="-"/>
            </a:pPr>
            <a:r>
              <a:rPr lang="fr-FR" dirty="0"/>
              <a:t>- Misy ny </a:t>
            </a:r>
            <a:r>
              <a:rPr lang="fr-FR" dirty="0" err="1"/>
              <a:t>fandraisina</a:t>
            </a:r>
            <a:r>
              <a:rPr lang="fr-FR" dirty="0"/>
              <a:t> sy </a:t>
            </a:r>
            <a:r>
              <a:rPr lang="fr-FR" dirty="0" err="1"/>
              <a:t>fikirakiràna</a:t>
            </a:r>
            <a:r>
              <a:rPr lang="fr-FR" dirty="0"/>
              <a:t> ireo tatitra EAH avy amin’ ny mpisitraka RFF</a:t>
            </a:r>
          </a:p>
          <a:p>
            <a:pPr marL="171450" indent="-171450">
              <a:buFontTx/>
              <a:buChar char="-"/>
            </a:pPr>
            <a:r>
              <a:rPr lang="fr-FR" dirty="0"/>
              <a:t>Misy ny </a:t>
            </a:r>
            <a:r>
              <a:rPr lang="fr-FR" dirty="0" err="1"/>
              <a:t>fivoriana</a:t>
            </a:r>
            <a:r>
              <a:rPr lang="fr-FR" dirty="0"/>
              <a:t> </a:t>
            </a:r>
            <a:r>
              <a:rPr lang="fr-FR" dirty="0" err="1"/>
              <a:t>fitadiavana</a:t>
            </a:r>
            <a:r>
              <a:rPr lang="fr-FR" dirty="0"/>
              <a:t> vahaolana </a:t>
            </a:r>
            <a:r>
              <a:rPr lang="fr-FR" dirty="0" err="1"/>
              <a:t>hanatsaràna</a:t>
            </a:r>
            <a:r>
              <a:rPr lang="fr-FR" dirty="0"/>
              <a:t> ny tolotra RFF eo </a:t>
            </a:r>
            <a:r>
              <a:rPr lang="fr-FR" dirty="0" err="1"/>
              <a:t>anivon</a:t>
            </a:r>
            <a:r>
              <a:rPr lang="fr-FR" dirty="0"/>
              <a:t>’ ny Kaominina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Firotsahana</a:t>
            </a:r>
            <a:r>
              <a:rPr lang="fr-FR" dirty="0"/>
              <a:t> an-</a:t>
            </a:r>
            <a:r>
              <a:rPr lang="fr-FR" dirty="0" err="1"/>
              <a:t>tsehatry</a:t>
            </a:r>
            <a:r>
              <a:rPr lang="fr-FR" dirty="0"/>
              <a:t> ny </a:t>
            </a:r>
            <a:r>
              <a:rPr lang="fr-FR" dirty="0" err="1"/>
              <a:t>Fitaleavam-paritra</a:t>
            </a:r>
            <a:r>
              <a:rPr lang="fr-FR" dirty="0"/>
              <a:t> (Service Technique Déconcentré) amin’ ny </a:t>
            </a:r>
            <a:r>
              <a:rPr lang="fr-FR" dirty="0" err="1"/>
              <a:t>fanelanelanana</a:t>
            </a:r>
            <a:r>
              <a:rPr lang="fr-FR" dirty="0"/>
              <a:t> eo amin’ ny Mpitantana (Gestionnaire Investisseur Constructeur, Kaominina sy ny mpisitraka</a:t>
            </a:r>
          </a:p>
          <a:p>
            <a:pPr marL="171450" indent="-171450">
              <a:buFontTx/>
              <a:buChar char="-"/>
            </a:pPr>
            <a:r>
              <a:rPr lang="fr-FR" dirty="0"/>
              <a:t>TONTOLO IAINANA SY NY FITANTANANA NY TAHIRIN-DRANO:</a:t>
            </a:r>
          </a:p>
          <a:p>
            <a:pPr marL="171450" indent="-171450">
              <a:buFontTx/>
              <a:buChar char="-"/>
            </a:pPr>
            <a:r>
              <a:rPr lang="fr-FR" dirty="0"/>
              <a:t>Fiaraha miasan’ ny Kaominina sy ny DREDD (Direction Régionale de l’Environnement et Développement Durable) amin’ ny </a:t>
            </a:r>
            <a:r>
              <a:rPr lang="fr-FR" dirty="0" err="1"/>
              <a:t>fambolen-kazo</a:t>
            </a:r>
            <a:r>
              <a:rPr lang="fr-FR" dirty="0"/>
              <a:t> ho </a:t>
            </a:r>
            <a:r>
              <a:rPr lang="fr-FR" dirty="0" err="1"/>
              <a:t>fiarovana</a:t>
            </a:r>
            <a:r>
              <a:rPr lang="fr-FR" dirty="0"/>
              <a:t> ny </a:t>
            </a:r>
            <a:r>
              <a:rPr lang="fr-FR" dirty="0" err="1"/>
              <a:t>loharano</a:t>
            </a:r>
            <a:r>
              <a:rPr lang="fr-FR" dirty="0"/>
              <a:t> sy ny sahan-driaka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2F2B-B895-4817-8385-ED7C5207969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211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Inona avy ireo </a:t>
            </a:r>
            <a:r>
              <a:rPr lang="fr-FR" dirty="0" err="1"/>
              <a:t>fiovàna</a:t>
            </a:r>
            <a:r>
              <a:rPr lang="fr-FR" dirty="0"/>
              <a:t> hita teo amin’ ny Kaominina</a:t>
            </a:r>
          </a:p>
          <a:p>
            <a:r>
              <a:rPr lang="fr-FR" dirty="0"/>
              <a:t>Raha mahakasika ny tolotra sy ny </a:t>
            </a:r>
            <a:r>
              <a:rPr lang="fr-FR" dirty="0" err="1"/>
              <a:t>fiovam-pihetsika</a:t>
            </a:r>
            <a:r>
              <a:rPr lang="fr-FR" dirty="0"/>
              <a:t> dia:</a:t>
            </a:r>
          </a:p>
          <a:p>
            <a:pPr marL="171450" indent="-171450">
              <a:buFontTx/>
              <a:buChar char="-"/>
            </a:pPr>
            <a:r>
              <a:rPr lang="fr-FR" dirty="0"/>
              <a:t>Misy ireo </a:t>
            </a:r>
            <a:r>
              <a:rPr lang="fr-FR" dirty="0" err="1"/>
              <a:t>fikojakojana</a:t>
            </a:r>
            <a:r>
              <a:rPr lang="fr-FR" dirty="0"/>
              <a:t> sy </a:t>
            </a:r>
            <a:r>
              <a:rPr lang="fr-FR" dirty="0" err="1"/>
              <a:t>fanorenana</a:t>
            </a:r>
            <a:r>
              <a:rPr lang="fr-FR" dirty="0"/>
              <a:t> ireo fotodrafitr’asa EAH</a:t>
            </a:r>
          </a:p>
          <a:p>
            <a:pPr marL="171450" indent="-171450">
              <a:buFontTx/>
              <a:buChar char="-"/>
            </a:pPr>
            <a:r>
              <a:rPr lang="fr-FR" dirty="0"/>
              <a:t>Fanadiovana sy </a:t>
            </a:r>
            <a:r>
              <a:rPr lang="fr-FR" dirty="0" err="1"/>
              <a:t>fitazomàna</a:t>
            </a:r>
            <a:r>
              <a:rPr lang="fr-FR" dirty="0"/>
              <a:t> ireo </a:t>
            </a:r>
            <a:r>
              <a:rPr lang="fr-FR" dirty="0" err="1"/>
              <a:t>fihetsika</a:t>
            </a:r>
            <a:r>
              <a:rPr lang="fr-FR" dirty="0"/>
              <a:t> </a:t>
            </a:r>
            <a:r>
              <a:rPr lang="fr-FR" dirty="0" err="1"/>
              <a:t>nahomby</a:t>
            </a:r>
            <a:r>
              <a:rPr lang="fr-FR" dirty="0"/>
              <a:t> </a:t>
            </a:r>
            <a:r>
              <a:rPr lang="fr-FR" dirty="0" err="1"/>
              <a:t>nampitombo</a:t>
            </a:r>
            <a:r>
              <a:rPr lang="fr-FR" dirty="0"/>
              <a:t> ny mpisitraka RFF</a:t>
            </a:r>
          </a:p>
          <a:p>
            <a:pPr marL="171450" indent="-171450">
              <a:buFontTx/>
              <a:buChar char="-"/>
            </a:pPr>
            <a:r>
              <a:rPr lang="fr-FR" dirty="0"/>
              <a:t>TAMBERIN’ANDRAIKITRA:</a:t>
            </a:r>
          </a:p>
          <a:p>
            <a:pPr marL="171450" indent="-171450">
              <a:buFontTx/>
              <a:buChar char="-"/>
            </a:pPr>
            <a:r>
              <a:rPr lang="fr-FR" dirty="0"/>
              <a:t>- Misy ny </a:t>
            </a:r>
            <a:r>
              <a:rPr lang="fr-FR" dirty="0" err="1"/>
              <a:t>fandraisina</a:t>
            </a:r>
            <a:r>
              <a:rPr lang="fr-FR" dirty="0"/>
              <a:t> sy </a:t>
            </a:r>
            <a:r>
              <a:rPr lang="fr-FR" dirty="0" err="1"/>
              <a:t>fikirakiràna</a:t>
            </a:r>
            <a:r>
              <a:rPr lang="fr-FR" dirty="0"/>
              <a:t> ireo tatitra EAH avy amin’ ny mpisitraka RFF</a:t>
            </a:r>
          </a:p>
          <a:p>
            <a:pPr marL="171450" indent="-171450">
              <a:buFontTx/>
              <a:buChar char="-"/>
            </a:pPr>
            <a:r>
              <a:rPr lang="fr-FR" dirty="0"/>
              <a:t>Misy ny </a:t>
            </a:r>
            <a:r>
              <a:rPr lang="fr-FR" dirty="0" err="1"/>
              <a:t>fivoriana</a:t>
            </a:r>
            <a:r>
              <a:rPr lang="fr-FR" dirty="0"/>
              <a:t> </a:t>
            </a:r>
            <a:r>
              <a:rPr lang="fr-FR" dirty="0" err="1"/>
              <a:t>fitadiavana</a:t>
            </a:r>
            <a:r>
              <a:rPr lang="fr-FR" dirty="0"/>
              <a:t> vahaolana </a:t>
            </a:r>
            <a:r>
              <a:rPr lang="fr-FR" dirty="0" err="1"/>
              <a:t>hanatsaràna</a:t>
            </a:r>
            <a:r>
              <a:rPr lang="fr-FR" dirty="0"/>
              <a:t> ny tolotra RFF eo </a:t>
            </a:r>
            <a:r>
              <a:rPr lang="fr-FR" dirty="0" err="1"/>
              <a:t>anivon</a:t>
            </a:r>
            <a:r>
              <a:rPr lang="fr-FR" dirty="0"/>
              <a:t>’ ny Kaominina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Firotsahana</a:t>
            </a:r>
            <a:r>
              <a:rPr lang="fr-FR" dirty="0"/>
              <a:t> an-</a:t>
            </a:r>
            <a:r>
              <a:rPr lang="fr-FR" dirty="0" err="1"/>
              <a:t>tsehatry</a:t>
            </a:r>
            <a:r>
              <a:rPr lang="fr-FR" dirty="0"/>
              <a:t> ny </a:t>
            </a:r>
            <a:r>
              <a:rPr lang="fr-FR" dirty="0" err="1"/>
              <a:t>Fitaleavam-paritra</a:t>
            </a:r>
            <a:r>
              <a:rPr lang="fr-FR" dirty="0"/>
              <a:t> (Service Technique Déconcentré) amin’ ny </a:t>
            </a:r>
            <a:r>
              <a:rPr lang="fr-FR" dirty="0" err="1"/>
              <a:t>fanelanelanana</a:t>
            </a:r>
            <a:r>
              <a:rPr lang="fr-FR" dirty="0"/>
              <a:t> eo amin’ ny Mpitantana (Gestionnaire Investisseur Constructeur, Kaominina sy ny mpisitraka</a:t>
            </a:r>
          </a:p>
          <a:p>
            <a:pPr marL="171450" indent="-171450">
              <a:buFontTx/>
              <a:buChar char="-"/>
            </a:pPr>
            <a:r>
              <a:rPr lang="fr-FR" dirty="0"/>
              <a:t>TONTOLO IAINANA SY NY FITANTANANA NY TAHIRIN-DRANO:</a:t>
            </a:r>
          </a:p>
          <a:p>
            <a:pPr marL="171450" indent="-171450">
              <a:buFontTx/>
              <a:buChar char="-"/>
            </a:pPr>
            <a:r>
              <a:rPr lang="fr-FR" dirty="0"/>
              <a:t>Fiaraha miasan’ ny Kaominina sy ny DREDD (Direction Régionale de l’Environnement et Développement Durable) amin’ ny </a:t>
            </a:r>
            <a:r>
              <a:rPr lang="fr-FR" dirty="0" err="1"/>
              <a:t>fambolen-kazo</a:t>
            </a:r>
            <a:r>
              <a:rPr lang="fr-FR" dirty="0"/>
              <a:t> ho </a:t>
            </a:r>
            <a:r>
              <a:rPr lang="fr-FR" dirty="0" err="1"/>
              <a:t>fiarovana</a:t>
            </a:r>
            <a:r>
              <a:rPr lang="fr-FR" dirty="0"/>
              <a:t> ny </a:t>
            </a:r>
            <a:r>
              <a:rPr lang="fr-FR" dirty="0" err="1"/>
              <a:t>loharano</a:t>
            </a:r>
            <a:r>
              <a:rPr lang="fr-FR" dirty="0"/>
              <a:t> sy ny sahan-driaka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2F2B-B895-4817-8385-ED7C5207969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877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Inona avy ireo </a:t>
            </a:r>
            <a:r>
              <a:rPr lang="fr-FR" dirty="0" err="1"/>
              <a:t>fiovàna</a:t>
            </a:r>
            <a:r>
              <a:rPr lang="fr-FR" dirty="0"/>
              <a:t> hita teo amin’ ny Kaominina</a:t>
            </a:r>
          </a:p>
          <a:p>
            <a:r>
              <a:rPr lang="fr-FR" dirty="0"/>
              <a:t>Raha mahakasika ny tolotra sy ny </a:t>
            </a:r>
            <a:r>
              <a:rPr lang="fr-FR" dirty="0" err="1"/>
              <a:t>fiovam-pihetsika</a:t>
            </a:r>
            <a:r>
              <a:rPr lang="fr-FR" dirty="0"/>
              <a:t> dia:</a:t>
            </a:r>
          </a:p>
          <a:p>
            <a:pPr marL="171450" indent="-171450">
              <a:buFontTx/>
              <a:buChar char="-"/>
            </a:pPr>
            <a:r>
              <a:rPr lang="fr-FR" dirty="0"/>
              <a:t>Misy ireo </a:t>
            </a:r>
            <a:r>
              <a:rPr lang="fr-FR" dirty="0" err="1"/>
              <a:t>fikojakojana</a:t>
            </a:r>
            <a:r>
              <a:rPr lang="fr-FR" dirty="0"/>
              <a:t> sy </a:t>
            </a:r>
            <a:r>
              <a:rPr lang="fr-FR" dirty="0" err="1"/>
              <a:t>fanorenana</a:t>
            </a:r>
            <a:r>
              <a:rPr lang="fr-FR" dirty="0"/>
              <a:t> ireo fotodrafitr’asa EAH</a:t>
            </a:r>
          </a:p>
          <a:p>
            <a:pPr marL="171450" indent="-171450">
              <a:buFontTx/>
              <a:buChar char="-"/>
            </a:pPr>
            <a:r>
              <a:rPr lang="fr-FR" dirty="0"/>
              <a:t>Fanadiovana sy </a:t>
            </a:r>
            <a:r>
              <a:rPr lang="fr-FR" dirty="0" err="1"/>
              <a:t>fitazomàna</a:t>
            </a:r>
            <a:r>
              <a:rPr lang="fr-FR" dirty="0"/>
              <a:t> ireo </a:t>
            </a:r>
            <a:r>
              <a:rPr lang="fr-FR" dirty="0" err="1"/>
              <a:t>fihetsika</a:t>
            </a:r>
            <a:r>
              <a:rPr lang="fr-FR" dirty="0"/>
              <a:t> </a:t>
            </a:r>
            <a:r>
              <a:rPr lang="fr-FR" dirty="0" err="1"/>
              <a:t>nahomby</a:t>
            </a:r>
            <a:r>
              <a:rPr lang="fr-FR" dirty="0"/>
              <a:t> </a:t>
            </a:r>
            <a:r>
              <a:rPr lang="fr-FR" dirty="0" err="1"/>
              <a:t>nampitombo</a:t>
            </a:r>
            <a:r>
              <a:rPr lang="fr-FR" dirty="0"/>
              <a:t> ny mpisitraka RFF</a:t>
            </a:r>
          </a:p>
          <a:p>
            <a:pPr marL="171450" indent="-171450">
              <a:buFontTx/>
              <a:buChar char="-"/>
            </a:pPr>
            <a:r>
              <a:rPr lang="fr-FR" dirty="0"/>
              <a:t>TAMBERIN’ANDRAIKITRA:</a:t>
            </a:r>
          </a:p>
          <a:p>
            <a:pPr marL="171450" indent="-171450">
              <a:buFontTx/>
              <a:buChar char="-"/>
            </a:pPr>
            <a:r>
              <a:rPr lang="fr-FR" dirty="0"/>
              <a:t>- Misy ny </a:t>
            </a:r>
            <a:r>
              <a:rPr lang="fr-FR" dirty="0" err="1"/>
              <a:t>fandraisina</a:t>
            </a:r>
            <a:r>
              <a:rPr lang="fr-FR" dirty="0"/>
              <a:t> sy </a:t>
            </a:r>
            <a:r>
              <a:rPr lang="fr-FR" dirty="0" err="1"/>
              <a:t>fikirakiràna</a:t>
            </a:r>
            <a:r>
              <a:rPr lang="fr-FR" dirty="0"/>
              <a:t> ireo tatitra EAH avy amin’ ny mpisitraka RFF</a:t>
            </a:r>
          </a:p>
          <a:p>
            <a:pPr marL="171450" indent="-171450">
              <a:buFontTx/>
              <a:buChar char="-"/>
            </a:pPr>
            <a:r>
              <a:rPr lang="fr-FR" dirty="0"/>
              <a:t>Misy ny </a:t>
            </a:r>
            <a:r>
              <a:rPr lang="fr-FR" dirty="0" err="1"/>
              <a:t>fivoriana</a:t>
            </a:r>
            <a:r>
              <a:rPr lang="fr-FR" dirty="0"/>
              <a:t> </a:t>
            </a:r>
            <a:r>
              <a:rPr lang="fr-FR" dirty="0" err="1"/>
              <a:t>fitadiavana</a:t>
            </a:r>
            <a:r>
              <a:rPr lang="fr-FR" dirty="0"/>
              <a:t> vahaolana </a:t>
            </a:r>
            <a:r>
              <a:rPr lang="fr-FR" dirty="0" err="1"/>
              <a:t>hanatsaràna</a:t>
            </a:r>
            <a:r>
              <a:rPr lang="fr-FR" dirty="0"/>
              <a:t> ny tolotra RFF eo </a:t>
            </a:r>
            <a:r>
              <a:rPr lang="fr-FR" dirty="0" err="1"/>
              <a:t>anivon</a:t>
            </a:r>
            <a:r>
              <a:rPr lang="fr-FR" dirty="0"/>
              <a:t>’ ny Kaominina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Firotsahana</a:t>
            </a:r>
            <a:r>
              <a:rPr lang="fr-FR" dirty="0"/>
              <a:t> an-</a:t>
            </a:r>
            <a:r>
              <a:rPr lang="fr-FR" dirty="0" err="1"/>
              <a:t>tsehatry</a:t>
            </a:r>
            <a:r>
              <a:rPr lang="fr-FR" dirty="0"/>
              <a:t> ny </a:t>
            </a:r>
            <a:r>
              <a:rPr lang="fr-FR" dirty="0" err="1"/>
              <a:t>Fitaleavam-paritra</a:t>
            </a:r>
            <a:r>
              <a:rPr lang="fr-FR" dirty="0"/>
              <a:t> (Service Technique Déconcentré) amin’ ny </a:t>
            </a:r>
            <a:r>
              <a:rPr lang="fr-FR" dirty="0" err="1"/>
              <a:t>fanelanelanana</a:t>
            </a:r>
            <a:r>
              <a:rPr lang="fr-FR" dirty="0"/>
              <a:t> eo amin’ ny Mpitantana (Gestionnaire Investisseur Constructeur, Kaominina sy ny mpisitraka</a:t>
            </a:r>
          </a:p>
          <a:p>
            <a:pPr marL="171450" indent="-171450">
              <a:buFontTx/>
              <a:buChar char="-"/>
            </a:pPr>
            <a:r>
              <a:rPr lang="fr-FR" dirty="0"/>
              <a:t>TONTOLO IAINANA SY NY FITANTANANA NY TAHIRIN-DRANO:</a:t>
            </a:r>
          </a:p>
          <a:p>
            <a:pPr marL="171450" indent="-171450">
              <a:buFontTx/>
              <a:buChar char="-"/>
            </a:pPr>
            <a:r>
              <a:rPr lang="fr-FR" dirty="0"/>
              <a:t>Fiaraha miasan’ ny Kaominina sy ny DREDD (Direction Régionale de l’Environnement et Développement Durable) amin’ ny </a:t>
            </a:r>
            <a:r>
              <a:rPr lang="fr-FR" dirty="0" err="1"/>
              <a:t>fambolen-kazo</a:t>
            </a:r>
            <a:r>
              <a:rPr lang="fr-FR" dirty="0"/>
              <a:t> ho </a:t>
            </a:r>
            <a:r>
              <a:rPr lang="fr-FR" dirty="0" err="1"/>
              <a:t>fiarovana</a:t>
            </a:r>
            <a:r>
              <a:rPr lang="fr-FR" dirty="0"/>
              <a:t> ny </a:t>
            </a:r>
            <a:r>
              <a:rPr lang="fr-FR" dirty="0" err="1"/>
              <a:t>loharano</a:t>
            </a:r>
            <a:r>
              <a:rPr lang="fr-FR" dirty="0"/>
              <a:t> sy ny sahan-driaka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2F2B-B895-4817-8385-ED7C5207969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505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Ireo fomba hita fa </a:t>
            </a:r>
            <a:r>
              <a:rPr lang="fr-FR" dirty="0" err="1"/>
              <a:t>nahomby</a:t>
            </a:r>
            <a:r>
              <a:rPr lang="fr-FR" dirty="0"/>
              <a:t> dia ;</a:t>
            </a:r>
          </a:p>
          <a:p>
            <a:r>
              <a:rPr lang="fr-FR" dirty="0"/>
              <a:t>Fiaraha-miasa </a:t>
            </a:r>
            <a:r>
              <a:rPr lang="fr-FR" dirty="0" err="1"/>
              <a:t>tamin’ireo</a:t>
            </a:r>
            <a:r>
              <a:rPr lang="fr-FR" dirty="0"/>
              <a:t> </a:t>
            </a:r>
            <a:r>
              <a:rPr lang="fr-FR" dirty="0" err="1"/>
              <a:t>sampandraharaha</a:t>
            </a:r>
            <a:r>
              <a:rPr lang="fr-FR" dirty="0"/>
              <a:t> </a:t>
            </a:r>
            <a:r>
              <a:rPr lang="fr-FR" dirty="0" err="1"/>
              <a:t>teknika</a:t>
            </a:r>
            <a:r>
              <a:rPr lang="fr-FR" dirty="0"/>
              <a:t> </a:t>
            </a:r>
            <a:r>
              <a:rPr lang="fr-FR" dirty="0" err="1"/>
              <a:t>isam-paritra</a:t>
            </a:r>
            <a:r>
              <a:rPr lang="fr-FR" dirty="0"/>
              <a:t> </a:t>
            </a:r>
            <a:r>
              <a:rPr lang="fr-FR" dirty="0" err="1"/>
              <a:t>mandritra</a:t>
            </a:r>
            <a:r>
              <a:rPr lang="fr-FR" dirty="0"/>
              <a:t> ny </a:t>
            </a:r>
            <a:r>
              <a:rPr lang="fr-FR" dirty="0" err="1"/>
              <a:t>dingan’ny</a:t>
            </a:r>
            <a:r>
              <a:rPr lang="fr-FR" dirty="0"/>
              <a:t> </a:t>
            </a:r>
            <a:r>
              <a:rPr lang="fr-FR" dirty="0" err="1"/>
              <a:t>fampiofanana</a:t>
            </a:r>
            <a:r>
              <a:rPr lang="fr-FR" dirty="0"/>
              <a:t> sy </a:t>
            </a:r>
            <a:r>
              <a:rPr lang="fr-FR" dirty="0" err="1"/>
              <a:t>tantsoroka</a:t>
            </a:r>
            <a:r>
              <a:rPr lang="fr-FR" dirty="0"/>
              <a:t> atao eo </a:t>
            </a:r>
            <a:r>
              <a:rPr lang="fr-FR" dirty="0" err="1"/>
              <a:t>an’ivon’ny</a:t>
            </a:r>
            <a:r>
              <a:rPr lang="fr-FR" dirty="0"/>
              <a:t> kaominina </a:t>
            </a:r>
          </a:p>
          <a:p>
            <a:r>
              <a:rPr lang="fr-FR" dirty="0"/>
              <a:t>Fiaraha-</a:t>
            </a:r>
            <a:r>
              <a:rPr lang="fr-FR" dirty="0" err="1"/>
              <a:t>manatratra</a:t>
            </a:r>
            <a:r>
              <a:rPr lang="fr-FR" dirty="0"/>
              <a:t> ny tanjona iombonana eo amin’ny faritra mahakasika ny RFF </a:t>
            </a:r>
          </a:p>
          <a:p>
            <a:r>
              <a:rPr lang="fr-FR" dirty="0" err="1"/>
              <a:t>Fivoriana</a:t>
            </a:r>
            <a:r>
              <a:rPr lang="fr-FR" dirty="0"/>
              <a:t> </a:t>
            </a:r>
            <a:r>
              <a:rPr lang="fr-FR" dirty="0" err="1"/>
              <a:t>jery</a:t>
            </a:r>
            <a:r>
              <a:rPr lang="fr-FR" dirty="0"/>
              <a:t> </a:t>
            </a:r>
            <a:r>
              <a:rPr lang="fr-FR" dirty="0" err="1"/>
              <a:t>todika</a:t>
            </a:r>
            <a:r>
              <a:rPr lang="fr-FR" dirty="0"/>
              <a:t> eo anivon’ny kaominina</a:t>
            </a:r>
          </a:p>
          <a:p>
            <a:r>
              <a:rPr lang="fr-FR" dirty="0"/>
              <a:t>Hita fa mahomby ihany koa ny </a:t>
            </a:r>
            <a:r>
              <a:rPr lang="fr-FR" dirty="0" err="1"/>
              <a:t>Tantsoroka</a:t>
            </a:r>
            <a:r>
              <a:rPr lang="fr-FR" dirty="0"/>
              <a:t> iombonana </a:t>
            </a:r>
            <a:r>
              <a:rPr lang="fr-FR" dirty="0" err="1"/>
              <a:t>an’ireo</a:t>
            </a:r>
            <a:r>
              <a:rPr lang="fr-FR" dirty="0"/>
              <a:t> ATEAH izay </a:t>
            </a:r>
            <a:r>
              <a:rPr lang="fr-FR" dirty="0" err="1"/>
              <a:t>ataon’ny</a:t>
            </a:r>
            <a:r>
              <a:rPr lang="fr-FR" dirty="0"/>
              <a:t> DREAH sady misy fitsidihana </a:t>
            </a:r>
            <a:r>
              <a:rPr lang="fr-FR" dirty="0" err="1"/>
              <a:t>fifampizarana</a:t>
            </a:r>
            <a:r>
              <a:rPr lang="fr-FR" dirty="0"/>
              <a:t> sy </a:t>
            </a:r>
            <a:r>
              <a:rPr lang="fr-FR" dirty="0" err="1"/>
              <a:t>fifanakalozana</a:t>
            </a:r>
            <a:r>
              <a:rPr lang="fr-FR" dirty="0"/>
              <a:t>  </a:t>
            </a:r>
            <a:r>
              <a:rPr lang="fr-FR" dirty="0" err="1"/>
              <a:t>traikefa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2F2B-B895-4817-8385-ED7C5207969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480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Ireo </a:t>
            </a:r>
            <a:r>
              <a:rPr lang="fr-FR" dirty="0" err="1"/>
              <a:t>lesona</a:t>
            </a:r>
            <a:r>
              <a:rPr lang="fr-FR" dirty="0"/>
              <a:t> azo </a:t>
            </a:r>
            <a:r>
              <a:rPr lang="fr-FR" dirty="0" err="1"/>
              <a:t>tsoahina</a:t>
            </a:r>
            <a:r>
              <a:rPr lang="fr-FR" dirty="0"/>
              <a:t> kosa dia :</a:t>
            </a:r>
          </a:p>
          <a:p>
            <a:r>
              <a:rPr lang="fr-FR" dirty="0" err="1"/>
              <a:t>Fanapariahana</a:t>
            </a:r>
            <a:r>
              <a:rPr lang="fr-FR" dirty="0"/>
              <a:t> sy </a:t>
            </a:r>
            <a:r>
              <a:rPr lang="fr-FR" dirty="0" err="1"/>
              <a:t>famerimberenana</a:t>
            </a:r>
            <a:r>
              <a:rPr lang="fr-FR" dirty="0"/>
              <a:t> matetika ny </a:t>
            </a:r>
            <a:r>
              <a:rPr lang="fr-FR" dirty="0" err="1"/>
              <a:t>lalana</a:t>
            </a:r>
            <a:r>
              <a:rPr lang="fr-FR" dirty="0"/>
              <a:t> </a:t>
            </a:r>
            <a:r>
              <a:rPr lang="fr-FR" dirty="0" err="1"/>
              <a:t>fototra</a:t>
            </a:r>
            <a:r>
              <a:rPr lang="fr-FR" dirty="0"/>
              <a:t> </a:t>
            </a:r>
            <a:r>
              <a:rPr lang="fr-FR" dirty="0" err="1"/>
              <a:t>mifehy</a:t>
            </a:r>
            <a:r>
              <a:rPr lang="fr-FR" dirty="0"/>
              <a:t> ny rano </a:t>
            </a:r>
            <a:r>
              <a:rPr lang="fr-FR" dirty="0" err="1"/>
              <a:t>mandritra</a:t>
            </a:r>
            <a:r>
              <a:rPr lang="fr-FR" dirty="0"/>
              <a:t> ireo </a:t>
            </a:r>
            <a:r>
              <a:rPr lang="fr-FR" dirty="0" err="1"/>
              <a:t>fiofanana</a:t>
            </a:r>
            <a:r>
              <a:rPr lang="fr-FR" dirty="0"/>
              <a:t> sy </a:t>
            </a:r>
            <a:r>
              <a:rPr lang="fr-FR" dirty="0" err="1"/>
              <a:t>fivoriana</a:t>
            </a:r>
            <a:r>
              <a:rPr lang="fr-FR" dirty="0"/>
              <a:t> eny anivon’ny kaominina, </a:t>
            </a:r>
            <a:r>
              <a:rPr lang="fr-FR" dirty="0" err="1"/>
              <a:t>fanaovana</a:t>
            </a:r>
            <a:r>
              <a:rPr lang="fr-FR" dirty="0"/>
              <a:t> ara </a:t>
            </a:r>
            <a:r>
              <a:rPr lang="fr-FR" dirty="0" err="1"/>
              <a:t>dalana</a:t>
            </a:r>
            <a:r>
              <a:rPr lang="fr-FR" dirty="0"/>
              <a:t> ny </a:t>
            </a:r>
            <a:r>
              <a:rPr lang="fr-FR" dirty="0" err="1"/>
              <a:t>fifanarahanarak’asan’ny</a:t>
            </a:r>
            <a:r>
              <a:rPr lang="fr-FR" dirty="0"/>
              <a:t> ATEAH </a:t>
            </a:r>
            <a:r>
              <a:rPr lang="fr-FR" dirty="0" err="1"/>
              <a:t>eon</a:t>
            </a:r>
            <a:r>
              <a:rPr lang="fr-FR" dirty="0"/>
              <a:t> anivon’ny kaominina sy eo anivon’ny </a:t>
            </a:r>
            <a:r>
              <a:rPr lang="fr-FR" dirty="0" err="1"/>
              <a:t>distrika</a:t>
            </a:r>
            <a:r>
              <a:rPr lang="fr-FR" dirty="0"/>
              <a:t>, </a:t>
            </a:r>
            <a:r>
              <a:rPr lang="fr-FR" dirty="0" err="1"/>
              <a:t>fanohizana</a:t>
            </a:r>
            <a:r>
              <a:rPr lang="fr-FR" dirty="0"/>
              <a:t> ny asa izay </a:t>
            </a:r>
            <a:r>
              <a:rPr lang="fr-FR" dirty="0" err="1"/>
              <a:t>natomboka</a:t>
            </a:r>
            <a:r>
              <a:rPr lang="fr-FR" dirty="0"/>
              <a:t> nandritra ireny foire </a:t>
            </a:r>
            <a:r>
              <a:rPr lang="fr-FR" dirty="0" err="1"/>
              <a:t>regionale</a:t>
            </a:r>
            <a:r>
              <a:rPr lang="fr-FR" dirty="0"/>
              <a:t> EAH ireo izay </a:t>
            </a:r>
            <a:r>
              <a:rPr lang="fr-FR" dirty="0" err="1"/>
              <a:t>ataon’ny</a:t>
            </a:r>
            <a:r>
              <a:rPr lang="fr-FR" dirty="0"/>
              <a:t> DREAH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2F2B-B895-4817-8385-ED7C5207969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59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4484"/>
            <a:ext cx="908939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1" y="4235197"/>
            <a:ext cx="748538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5C848E-6542-4442-A710-C0D423D06988}"/>
              </a:ext>
            </a:extLst>
          </p:cNvPr>
          <p:cNvSpPr/>
          <p:nvPr userDrawn="1"/>
        </p:nvSpPr>
        <p:spPr>
          <a:xfrm>
            <a:off x="203199" y="242911"/>
            <a:ext cx="10287000" cy="708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6688" y="789685"/>
            <a:ext cx="4780025" cy="646459"/>
          </a:xfrm>
        </p:spPr>
        <p:txBody>
          <a:bodyPr lIns="0" tIns="0" rIns="0" bIns="0"/>
          <a:lstStyle>
            <a:lvl1pPr>
              <a:defRPr sz="4201" b="1" i="0">
                <a:solidFill>
                  <a:srgbClr val="BA0C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4522" y="2006600"/>
            <a:ext cx="7944357" cy="646459"/>
          </a:xfrm>
        </p:spPr>
        <p:txBody>
          <a:bodyPr lIns="0" tIns="0" rIns="0" bIns="0"/>
          <a:lstStyle>
            <a:lvl1pPr>
              <a:defRPr sz="4201" b="1" i="0">
                <a:solidFill>
                  <a:srgbClr val="0020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5C848E-6542-4442-A710-C0D423D06988}"/>
              </a:ext>
            </a:extLst>
          </p:cNvPr>
          <p:cNvSpPr/>
          <p:nvPr userDrawn="1"/>
        </p:nvSpPr>
        <p:spPr>
          <a:xfrm>
            <a:off x="203199" y="242911"/>
            <a:ext cx="10287000" cy="708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3746500" y="728585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/>
              <a:t>https://ranowash.org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6688" y="789685"/>
            <a:ext cx="4780025" cy="646459"/>
          </a:xfrm>
        </p:spPr>
        <p:txBody>
          <a:bodyPr lIns="0" tIns="0" rIns="0" bIns="0"/>
          <a:lstStyle>
            <a:lvl1pPr>
              <a:defRPr sz="4201" b="1" i="0">
                <a:solidFill>
                  <a:srgbClr val="BA0C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1" y="1739457"/>
            <a:ext cx="465162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2" y="1739457"/>
            <a:ext cx="465162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5C848E-6542-4442-A710-C0D423D06988}"/>
              </a:ext>
            </a:extLst>
          </p:cNvPr>
          <p:cNvSpPr/>
          <p:nvPr userDrawn="1"/>
        </p:nvSpPr>
        <p:spPr>
          <a:xfrm>
            <a:off x="203199" y="242911"/>
            <a:ext cx="10287000" cy="708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6688" y="789685"/>
            <a:ext cx="4780025" cy="646459"/>
          </a:xfrm>
        </p:spPr>
        <p:txBody>
          <a:bodyPr lIns="0" tIns="0" rIns="0" bIns="0"/>
          <a:lstStyle>
            <a:lvl1pPr>
              <a:defRPr sz="4201" b="1" i="0">
                <a:solidFill>
                  <a:srgbClr val="BA0C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5C848E-6542-4442-A710-C0D423D06988}"/>
              </a:ext>
            </a:extLst>
          </p:cNvPr>
          <p:cNvSpPr/>
          <p:nvPr userDrawn="1"/>
        </p:nvSpPr>
        <p:spPr>
          <a:xfrm>
            <a:off x="203199" y="242911"/>
            <a:ext cx="10287000" cy="708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3746500" y="728585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/>
              <a:t>https://ranowash.org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5C848E-6542-4442-A710-C0D423D06988}"/>
              </a:ext>
            </a:extLst>
          </p:cNvPr>
          <p:cNvSpPr/>
          <p:nvPr userDrawn="1"/>
        </p:nvSpPr>
        <p:spPr>
          <a:xfrm>
            <a:off x="203199" y="242911"/>
            <a:ext cx="10287000" cy="708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6688" y="789686"/>
            <a:ext cx="478002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BA0C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4522" y="2006601"/>
            <a:ext cx="794435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020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1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1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1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26">
        <a:defRPr>
          <a:latin typeface="+mn-lt"/>
          <a:ea typeface="+mn-ea"/>
          <a:cs typeface="+mn-cs"/>
        </a:defRPr>
      </a:lvl2pPr>
      <a:lvl3pPr marL="914451">
        <a:defRPr>
          <a:latin typeface="+mn-lt"/>
          <a:ea typeface="+mn-ea"/>
          <a:cs typeface="+mn-cs"/>
        </a:defRPr>
      </a:lvl3pPr>
      <a:lvl4pPr marL="1371678">
        <a:defRPr>
          <a:latin typeface="+mn-lt"/>
          <a:ea typeface="+mn-ea"/>
          <a:cs typeface="+mn-cs"/>
        </a:defRPr>
      </a:lvl4pPr>
      <a:lvl5pPr marL="1828903">
        <a:defRPr>
          <a:latin typeface="+mn-lt"/>
          <a:ea typeface="+mn-ea"/>
          <a:cs typeface="+mn-cs"/>
        </a:defRPr>
      </a:lvl5pPr>
      <a:lvl6pPr marL="2286129">
        <a:defRPr>
          <a:latin typeface="+mn-lt"/>
          <a:ea typeface="+mn-ea"/>
          <a:cs typeface="+mn-cs"/>
        </a:defRPr>
      </a:lvl6pPr>
      <a:lvl7pPr marL="2743354">
        <a:defRPr>
          <a:latin typeface="+mn-lt"/>
          <a:ea typeface="+mn-ea"/>
          <a:cs typeface="+mn-cs"/>
        </a:defRPr>
      </a:lvl7pPr>
      <a:lvl8pPr marL="3200581">
        <a:defRPr>
          <a:latin typeface="+mn-lt"/>
          <a:ea typeface="+mn-ea"/>
          <a:cs typeface="+mn-cs"/>
        </a:defRPr>
      </a:lvl8pPr>
      <a:lvl9pPr marL="365780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26">
        <a:defRPr>
          <a:latin typeface="+mn-lt"/>
          <a:ea typeface="+mn-ea"/>
          <a:cs typeface="+mn-cs"/>
        </a:defRPr>
      </a:lvl2pPr>
      <a:lvl3pPr marL="914451">
        <a:defRPr>
          <a:latin typeface="+mn-lt"/>
          <a:ea typeface="+mn-ea"/>
          <a:cs typeface="+mn-cs"/>
        </a:defRPr>
      </a:lvl3pPr>
      <a:lvl4pPr marL="1371678">
        <a:defRPr>
          <a:latin typeface="+mn-lt"/>
          <a:ea typeface="+mn-ea"/>
          <a:cs typeface="+mn-cs"/>
        </a:defRPr>
      </a:lvl4pPr>
      <a:lvl5pPr marL="1828903">
        <a:defRPr>
          <a:latin typeface="+mn-lt"/>
          <a:ea typeface="+mn-ea"/>
          <a:cs typeface="+mn-cs"/>
        </a:defRPr>
      </a:lvl5pPr>
      <a:lvl6pPr marL="2286129">
        <a:defRPr>
          <a:latin typeface="+mn-lt"/>
          <a:ea typeface="+mn-ea"/>
          <a:cs typeface="+mn-cs"/>
        </a:defRPr>
      </a:lvl6pPr>
      <a:lvl7pPr marL="2743354">
        <a:defRPr>
          <a:latin typeface="+mn-lt"/>
          <a:ea typeface="+mn-ea"/>
          <a:cs typeface="+mn-cs"/>
        </a:defRPr>
      </a:lvl7pPr>
      <a:lvl8pPr marL="3200581">
        <a:defRPr>
          <a:latin typeface="+mn-lt"/>
          <a:ea typeface="+mn-ea"/>
          <a:cs typeface="+mn-cs"/>
        </a:defRPr>
      </a:lvl8pPr>
      <a:lvl9pPr marL="365780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201723-05CD-4D07-89AB-5DA3EB567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00" y="1203961"/>
            <a:ext cx="8588900" cy="53968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884" y="1190625"/>
            <a:ext cx="9403016" cy="5410200"/>
          </a:xfrm>
          <a:prstGeom prst="rect">
            <a:avLst/>
          </a:prstGeom>
          <a:gradFill>
            <a:gsLst>
              <a:gs pos="100000">
                <a:srgbClr val="009EDF"/>
              </a:gs>
              <a:gs pos="61000">
                <a:srgbClr val="009EDF"/>
              </a:gs>
              <a:gs pos="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22300" y="2347223"/>
            <a:ext cx="64770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l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fr-FR" sz="2800" dirty="0">
                <a:solidFill>
                  <a:schemeClr val="bg1"/>
                </a:solidFill>
                <a:latin typeface="Gill Sans MT" panose="020B0502020104020203" pitchFamily="34" charset="0"/>
              </a:rPr>
              <a:t>Réussir la Maitrise d’Ouvrage Communale pour assurer des services WASH inclusifs et pérennes</a:t>
            </a:r>
            <a:endParaRPr lang="en-US" sz="6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07" y="-21525"/>
            <a:ext cx="5128993" cy="1238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82149"/>
            <a:ext cx="923248" cy="1038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17" y="6807277"/>
            <a:ext cx="7788166" cy="742796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xmlns="" id="{E1C90E29-EC5B-2525-6BDD-5C7168334673}"/>
              </a:ext>
            </a:extLst>
          </p:cNvPr>
          <p:cNvSpPr txBox="1">
            <a:spLocks/>
          </p:cNvSpPr>
          <p:nvPr/>
        </p:nvSpPr>
        <p:spPr>
          <a:xfrm>
            <a:off x="622300" y="4258784"/>
            <a:ext cx="5638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4201" b="1" i="0">
                <a:solidFill>
                  <a:srgbClr val="002060"/>
                </a:solidFill>
                <a:latin typeface="Trebuchet MS"/>
                <a:ea typeface="+mn-ea"/>
                <a:cs typeface="Trebuchet MS"/>
              </a:defRPr>
            </a:lvl1pPr>
            <a:lvl2pPr marL="457226">
              <a:defRPr>
                <a:latin typeface="+mn-lt"/>
                <a:ea typeface="+mn-ea"/>
                <a:cs typeface="+mn-cs"/>
              </a:defRPr>
            </a:lvl2pPr>
            <a:lvl3pPr marL="914451">
              <a:defRPr>
                <a:latin typeface="+mn-lt"/>
                <a:ea typeface="+mn-ea"/>
                <a:cs typeface="+mn-cs"/>
              </a:defRPr>
            </a:lvl3pPr>
            <a:lvl4pPr marL="1371678">
              <a:defRPr>
                <a:latin typeface="+mn-lt"/>
                <a:ea typeface="+mn-ea"/>
                <a:cs typeface="+mn-cs"/>
              </a:defRPr>
            </a:lvl4pPr>
            <a:lvl5pPr marL="1828903">
              <a:defRPr>
                <a:latin typeface="+mn-lt"/>
                <a:ea typeface="+mn-ea"/>
                <a:cs typeface="+mn-cs"/>
              </a:defRPr>
            </a:lvl5pPr>
            <a:lvl6pPr marL="2286129">
              <a:defRPr>
                <a:latin typeface="+mn-lt"/>
                <a:ea typeface="+mn-ea"/>
                <a:cs typeface="+mn-cs"/>
              </a:defRPr>
            </a:lvl6pPr>
            <a:lvl7pPr marL="2743354">
              <a:defRPr>
                <a:latin typeface="+mn-lt"/>
                <a:ea typeface="+mn-ea"/>
                <a:cs typeface="+mn-cs"/>
              </a:defRPr>
            </a:lvl7pPr>
            <a:lvl8pPr marL="3200581">
              <a:defRPr>
                <a:latin typeface="+mn-lt"/>
                <a:ea typeface="+mn-ea"/>
                <a:cs typeface="+mn-cs"/>
              </a:defRPr>
            </a:lvl8pPr>
            <a:lvl9pPr marL="3657806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fr-FR" sz="2400" b="0" kern="0" dirty="0">
                <a:solidFill>
                  <a:schemeClr val="bg1"/>
                </a:solidFill>
                <a:latin typeface="Gill Sans MT" panose="020B0502020104020203" pitchFamily="34" charset="0"/>
              </a:rPr>
              <a:t>De quelles manières la MOC peut accélérer l’accès aux services WASH pour Madagascar?</a:t>
            </a:r>
            <a:endParaRPr lang="en-US" sz="5400" b="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2300" y="3902393"/>
            <a:ext cx="2514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83"/>
    </mc:Choice>
    <mc:Fallback xmlns="">
      <p:transition spd="slow" advTm="493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B08ABC72-101D-99FB-CBB2-B8FDA4282CAE}"/>
              </a:ext>
            </a:extLst>
          </p:cNvPr>
          <p:cNvSpPr txBox="1"/>
          <p:nvPr/>
        </p:nvSpPr>
        <p:spPr>
          <a:xfrm>
            <a:off x="698500" y="1952625"/>
            <a:ext cx="90202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  <a:cs typeface="Arial" panose="020B0604020202020204" pitchFamily="34" charset="0"/>
              </a:rPr>
              <a:t>Inscription du budget lié aux activités  EAH dans le budget programme de la Commune avec l’appui et accompagnement du Service Régional du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  <a:cs typeface="Arial" panose="020B0604020202020204" pitchFamily="34" charset="0"/>
              </a:rPr>
              <a:t>Passation des documents pendant les changements  au niveau du bureau exécutif et  les délibérants post – élection – Préfecture/Chef de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  <a:cs typeface="Arial" panose="020B0604020202020204" pitchFamily="34" charset="0"/>
              </a:rPr>
              <a:t>Fonctionnalité du STEAH : Coaching, accompagnement et suivi des STEAH en collaboration avec la DREAH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  <a:cs typeface="Arial" panose="020B0604020202020204" pitchFamily="34" charset="0"/>
              </a:rPr>
              <a:t>Suivi technique et financière (STEFI) des GIC – Rapportage périodique  des GIC auprès des Communes – DREAH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  <a:cs typeface="Arial" panose="020B0604020202020204" pitchFamily="34" charset="0"/>
              </a:rPr>
              <a:t>Recherche de PTF externes pour le financement des travaux de réhabilitation des ouvrages EAH dans la mise en œuvre du PCDEAH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500" y="9620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9EDF"/>
                </a:solidFill>
                <a:latin typeface="Gill Sans MT" panose="020B0502020104020203" pitchFamily="34" charset="0"/>
              </a:rPr>
              <a:t>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9334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79"/>
    </mc:Choice>
    <mc:Fallback xmlns="">
      <p:transition spd="slow" advTm="7727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grass, person, boy&#10;&#10;Description automatically generated">
            <a:extLst>
              <a:ext uri="{FF2B5EF4-FFF2-40B4-BE49-F238E27FC236}">
                <a16:creationId xmlns:a16="http://schemas.microsoft.com/office/drawing/2014/main" xmlns="" id="{85201723-05CD-4D07-89AB-5DA3EB567E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93"/>
          <a:stretch/>
        </p:blipFill>
        <p:spPr>
          <a:xfrm>
            <a:off x="227696" y="1190625"/>
            <a:ext cx="10224404" cy="5410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1525"/>
            <a:ext cx="10693400" cy="121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00825"/>
            <a:ext cx="10693400" cy="83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07" y="-21525"/>
            <a:ext cx="5128993" cy="123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82149"/>
            <a:ext cx="923248" cy="103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17" y="6807277"/>
            <a:ext cx="7788166" cy="7427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2665407" y="-1199473"/>
            <a:ext cx="5362588" cy="10238008"/>
          </a:xfrm>
          <a:prstGeom prst="rect">
            <a:avLst/>
          </a:prstGeom>
          <a:gradFill>
            <a:gsLst>
              <a:gs pos="100000">
                <a:srgbClr val="009EDF"/>
              </a:gs>
              <a:gs pos="61000">
                <a:srgbClr val="009EDF"/>
              </a:gs>
              <a:gs pos="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374348" y="2686050"/>
            <a:ext cx="4114800" cy="14922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4200" b="1" i="0">
                <a:solidFill>
                  <a:srgbClr val="BA0C2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1">
              <a:spcBef>
                <a:spcPts val="114"/>
              </a:spcBef>
            </a:pPr>
            <a:r>
              <a:rPr lang="fr-FR" sz="9600" kern="0" spc="-290">
                <a:solidFill>
                  <a:schemeClr val="bg1"/>
                </a:solidFill>
                <a:latin typeface="Gill Sans MT" panose="020B0502020104020203" pitchFamily="34" charset="0"/>
                <a:cs typeface="Trebuchet MS"/>
              </a:rPr>
              <a:t>Merci !</a:t>
            </a:r>
            <a:endParaRPr lang="fr-FR" sz="8400" kern="0" dirty="0">
              <a:solidFill>
                <a:schemeClr val="bg1"/>
              </a:solidFill>
              <a:latin typeface="Gill Sans MT" panose="020B0502020104020203" pitchFamily="34" charset="0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0748" y="469172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Veuillez consulter le site web ranowash.org pour accéder à plus de ressources sur ce thème</a:t>
            </a:r>
          </a:p>
        </p:txBody>
      </p:sp>
    </p:spTree>
    <p:extLst>
      <p:ext uri="{BB962C8B-B14F-4D97-AF65-F5344CB8AC3E}">
        <p14:creationId xmlns:p14="http://schemas.microsoft.com/office/powerpoint/2010/main" val="214273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lowchart: Magnetic Disk 93"/>
          <p:cNvSpPr/>
          <p:nvPr/>
        </p:nvSpPr>
        <p:spPr>
          <a:xfrm>
            <a:off x="1155700" y="4230023"/>
            <a:ext cx="1189237" cy="581794"/>
          </a:xfrm>
          <a:prstGeom prst="flowChartMagneticDisk">
            <a:avLst/>
          </a:prstGeom>
          <a:solidFill>
            <a:srgbClr val="002F6C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Flowchart: Magnetic Disk 92"/>
          <p:cNvSpPr/>
          <p:nvPr/>
        </p:nvSpPr>
        <p:spPr>
          <a:xfrm>
            <a:off x="1155701" y="3817137"/>
            <a:ext cx="1189237" cy="581794"/>
          </a:xfrm>
          <a:prstGeom prst="flowChartMagneticDisk">
            <a:avLst/>
          </a:prstGeom>
          <a:solidFill>
            <a:srgbClr val="002F6C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Flowchart: Magnetic Disk 90"/>
          <p:cNvSpPr/>
          <p:nvPr/>
        </p:nvSpPr>
        <p:spPr>
          <a:xfrm>
            <a:off x="1155701" y="3403649"/>
            <a:ext cx="1189237" cy="581794"/>
          </a:xfrm>
          <a:prstGeom prst="flowChartMagneticDisk">
            <a:avLst/>
          </a:prstGeom>
          <a:solidFill>
            <a:srgbClr val="002F6C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Flowchart: Magnetic Disk 89"/>
          <p:cNvSpPr/>
          <p:nvPr/>
        </p:nvSpPr>
        <p:spPr>
          <a:xfrm>
            <a:off x="1155701" y="2985533"/>
            <a:ext cx="1189237" cy="581794"/>
          </a:xfrm>
          <a:prstGeom prst="flowChartMagneticDisk">
            <a:avLst/>
          </a:prstGeom>
          <a:solidFill>
            <a:srgbClr val="002F6C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Flowchart: Magnetic Disk 88"/>
          <p:cNvSpPr/>
          <p:nvPr/>
        </p:nvSpPr>
        <p:spPr>
          <a:xfrm>
            <a:off x="1155701" y="2568276"/>
            <a:ext cx="1189237" cy="581794"/>
          </a:xfrm>
          <a:prstGeom prst="flowChartMagneticDisk">
            <a:avLst/>
          </a:prstGeom>
          <a:solidFill>
            <a:srgbClr val="002F6C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Flowchart: Magnetic Disk 87"/>
          <p:cNvSpPr/>
          <p:nvPr/>
        </p:nvSpPr>
        <p:spPr>
          <a:xfrm>
            <a:off x="1155701" y="2145835"/>
            <a:ext cx="1189237" cy="581794"/>
          </a:xfrm>
          <a:prstGeom prst="flowChartMagneticDisk">
            <a:avLst/>
          </a:prstGeom>
          <a:solidFill>
            <a:srgbClr val="002F6C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Flowchart: Magnetic Disk 86"/>
          <p:cNvSpPr/>
          <p:nvPr/>
        </p:nvSpPr>
        <p:spPr>
          <a:xfrm>
            <a:off x="1155701" y="1728197"/>
            <a:ext cx="1189237" cy="581794"/>
          </a:xfrm>
          <a:prstGeom prst="flowChartMagneticDisk">
            <a:avLst/>
          </a:prstGeom>
          <a:solidFill>
            <a:srgbClr val="002F6C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5605" y="6448425"/>
            <a:ext cx="10049121" cy="17942"/>
          </a:xfrm>
          <a:custGeom>
            <a:avLst/>
            <a:gdLst/>
            <a:ahLst/>
            <a:cxnLst/>
            <a:rect l="l" t="t" r="r" b="b"/>
            <a:pathLst>
              <a:path w="12192000" h="20320">
                <a:moveTo>
                  <a:pt x="0" y="0"/>
                </a:moveTo>
                <a:lnTo>
                  <a:pt x="12192000" y="19812"/>
                </a:lnTo>
              </a:path>
            </a:pathLst>
          </a:custGeom>
          <a:ln w="12192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 sz="1579" b="1"/>
          </a:p>
        </p:txBody>
      </p:sp>
      <p:sp>
        <p:nvSpPr>
          <p:cNvPr id="24" name="object 24"/>
          <p:cNvSpPr txBox="1"/>
          <p:nvPr/>
        </p:nvSpPr>
        <p:spPr>
          <a:xfrm>
            <a:off x="1403384" y="2057643"/>
            <a:ext cx="712948" cy="134358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 algn="ctr">
              <a:spcBef>
                <a:spcPts val="88"/>
              </a:spcBef>
            </a:pP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Coordination</a:t>
            </a:r>
            <a:endParaRPr sz="800" b="1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33989" y="2388322"/>
            <a:ext cx="632657" cy="257469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32304" marR="4456" indent="-21721" algn="ctr">
              <a:spcBef>
                <a:spcPts val="88"/>
              </a:spcBef>
            </a:pP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Pla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nificati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on</a:t>
            </a:r>
            <a:r>
              <a:rPr sz="800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 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stratégique</a:t>
            </a:r>
            <a:endParaRPr sz="800" b="1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11069" y="2861993"/>
            <a:ext cx="674658" cy="134358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 algn="ctr">
              <a:spcBef>
                <a:spcPts val="88"/>
              </a:spcBef>
            </a:pPr>
            <a:r>
              <a:rPr sz="800" b="1" spc="-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F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in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a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n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c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m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en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33989" y="3301766"/>
            <a:ext cx="623807" cy="134358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 algn="ctr">
              <a:spcBef>
                <a:spcPts val="88"/>
              </a:spcBef>
            </a:pP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Redevabilité</a:t>
            </a:r>
            <a:endParaRPr sz="800" b="1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23769" y="3663783"/>
            <a:ext cx="682343" cy="257469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 marR="4456" indent="1114" algn="ctr">
              <a:spcBef>
                <a:spcPts val="88"/>
              </a:spcBef>
            </a:pPr>
            <a:r>
              <a:rPr sz="800" b="1" spc="-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A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r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r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a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nge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m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en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t</a:t>
            </a:r>
            <a:r>
              <a:rPr sz="800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 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ins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t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i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t</a:t>
            </a:r>
            <a:r>
              <a:rPr sz="800" b="1" spc="-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u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t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i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o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nne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l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525968" y="4148041"/>
            <a:ext cx="439848" cy="134358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 algn="ctr">
              <a:spcBef>
                <a:spcPts val="88"/>
              </a:spcBef>
            </a:pPr>
            <a:r>
              <a:rPr sz="800" b="1" spc="-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S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ui</a:t>
            </a:r>
            <a:r>
              <a:rPr sz="80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vi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301549" y="4543425"/>
            <a:ext cx="888686" cy="134358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Ressources</a:t>
            </a:r>
            <a:r>
              <a:rPr sz="800" b="1" spc="-26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en</a:t>
            </a:r>
            <a:r>
              <a:rPr sz="800" b="1" spc="-18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80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eau</a:t>
            </a:r>
            <a:endParaRPr sz="800" b="1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87051" y="5550037"/>
            <a:ext cx="2230019" cy="792614"/>
          </a:xfrm>
          <a:custGeom>
            <a:avLst/>
            <a:gdLst/>
            <a:ahLst/>
            <a:cxnLst/>
            <a:rect l="l" t="t" r="r" b="b"/>
            <a:pathLst>
              <a:path w="2542540" h="344804">
                <a:moveTo>
                  <a:pt x="2484628" y="0"/>
                </a:moveTo>
                <a:lnTo>
                  <a:pt x="57404" y="0"/>
                </a:lnTo>
                <a:lnTo>
                  <a:pt x="35061" y="4504"/>
                </a:lnTo>
                <a:lnTo>
                  <a:pt x="16814" y="16795"/>
                </a:lnTo>
                <a:lnTo>
                  <a:pt x="4511" y="35040"/>
                </a:lnTo>
                <a:lnTo>
                  <a:pt x="0" y="57404"/>
                </a:lnTo>
                <a:lnTo>
                  <a:pt x="0" y="287020"/>
                </a:lnTo>
                <a:lnTo>
                  <a:pt x="4511" y="309383"/>
                </a:lnTo>
                <a:lnTo>
                  <a:pt x="16814" y="327628"/>
                </a:lnTo>
                <a:lnTo>
                  <a:pt x="35061" y="339919"/>
                </a:lnTo>
                <a:lnTo>
                  <a:pt x="57404" y="344424"/>
                </a:lnTo>
                <a:lnTo>
                  <a:pt x="2484628" y="344424"/>
                </a:lnTo>
                <a:lnTo>
                  <a:pt x="2506991" y="339919"/>
                </a:lnTo>
                <a:lnTo>
                  <a:pt x="2525236" y="327628"/>
                </a:lnTo>
                <a:lnTo>
                  <a:pt x="2537527" y="309383"/>
                </a:lnTo>
                <a:lnTo>
                  <a:pt x="2542031" y="287020"/>
                </a:lnTo>
                <a:lnTo>
                  <a:pt x="2542031" y="57404"/>
                </a:lnTo>
                <a:lnTo>
                  <a:pt x="2537527" y="35040"/>
                </a:lnTo>
                <a:lnTo>
                  <a:pt x="2525236" y="16795"/>
                </a:lnTo>
                <a:lnTo>
                  <a:pt x="2506991" y="4504"/>
                </a:lnTo>
                <a:lnTo>
                  <a:pt x="2484628" y="0"/>
                </a:lnTo>
                <a:close/>
              </a:path>
            </a:pathLst>
          </a:custGeom>
          <a:solidFill>
            <a:srgbClr val="F2AF32">
              <a:alpha val="49804"/>
            </a:srgbClr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54" name="object 54"/>
          <p:cNvSpPr txBox="1"/>
          <p:nvPr/>
        </p:nvSpPr>
        <p:spPr>
          <a:xfrm>
            <a:off x="850358" y="5685037"/>
            <a:ext cx="1903403" cy="495996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R="4456" algn="ctr"/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Renforcer le</a:t>
            </a:r>
            <a:r>
              <a:rPr sz="105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leadership</a:t>
            </a:r>
            <a:r>
              <a:rPr sz="1050" b="1" spc="26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d</a:t>
            </a:r>
            <a:r>
              <a:rPr lang="fr-FR"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 la Commune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pour</a:t>
            </a:r>
            <a:r>
              <a:rPr lang="fr-FR" sz="1050" b="1" spc="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les </a:t>
            </a:r>
            <a:r>
              <a:rPr sz="1050" b="1" spc="-167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processus de</a:t>
            </a:r>
            <a:r>
              <a:rPr sz="1050" b="1" spc="-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planification</a:t>
            </a:r>
            <a:r>
              <a:rPr sz="1050" b="1" spc="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du</a:t>
            </a:r>
            <a:r>
              <a:rPr sz="105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secteur</a:t>
            </a:r>
            <a:endParaRPr sz="1050" b="1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400166" y="5550037"/>
            <a:ext cx="2230019" cy="792614"/>
          </a:xfrm>
          <a:custGeom>
            <a:avLst/>
            <a:gdLst/>
            <a:ahLst/>
            <a:cxnLst/>
            <a:rect l="l" t="t" r="r" b="b"/>
            <a:pathLst>
              <a:path w="2542540" h="344804">
                <a:moveTo>
                  <a:pt x="2484628" y="0"/>
                </a:moveTo>
                <a:lnTo>
                  <a:pt x="57403" y="0"/>
                </a:lnTo>
                <a:lnTo>
                  <a:pt x="35040" y="4504"/>
                </a:lnTo>
                <a:lnTo>
                  <a:pt x="16795" y="16795"/>
                </a:lnTo>
                <a:lnTo>
                  <a:pt x="4504" y="35040"/>
                </a:lnTo>
                <a:lnTo>
                  <a:pt x="0" y="57404"/>
                </a:lnTo>
                <a:lnTo>
                  <a:pt x="0" y="287020"/>
                </a:lnTo>
                <a:lnTo>
                  <a:pt x="4504" y="309383"/>
                </a:lnTo>
                <a:lnTo>
                  <a:pt x="16795" y="327628"/>
                </a:lnTo>
                <a:lnTo>
                  <a:pt x="35040" y="339919"/>
                </a:lnTo>
                <a:lnTo>
                  <a:pt x="57403" y="344424"/>
                </a:lnTo>
                <a:lnTo>
                  <a:pt x="2484628" y="344424"/>
                </a:lnTo>
                <a:lnTo>
                  <a:pt x="2506991" y="339919"/>
                </a:lnTo>
                <a:lnTo>
                  <a:pt x="2525236" y="327628"/>
                </a:lnTo>
                <a:lnTo>
                  <a:pt x="2537527" y="309383"/>
                </a:lnTo>
                <a:lnTo>
                  <a:pt x="2542032" y="287020"/>
                </a:lnTo>
                <a:lnTo>
                  <a:pt x="2542032" y="57404"/>
                </a:lnTo>
                <a:lnTo>
                  <a:pt x="2537527" y="35040"/>
                </a:lnTo>
                <a:lnTo>
                  <a:pt x="2525236" y="16795"/>
                </a:lnTo>
                <a:lnTo>
                  <a:pt x="2506991" y="4504"/>
                </a:lnTo>
                <a:lnTo>
                  <a:pt x="2484628" y="0"/>
                </a:lnTo>
                <a:close/>
              </a:path>
            </a:pathLst>
          </a:custGeom>
          <a:solidFill>
            <a:srgbClr val="F2AF32">
              <a:alpha val="49804"/>
            </a:srgbClr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56" name="object 56"/>
          <p:cNvSpPr txBox="1"/>
          <p:nvPr/>
        </p:nvSpPr>
        <p:spPr>
          <a:xfrm>
            <a:off x="5529655" y="5760077"/>
            <a:ext cx="1971039" cy="334413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R="4456" algn="ctr"/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Utiliser</a:t>
            </a:r>
            <a:r>
              <a:rPr sz="1050" b="1" spc="18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une</a:t>
            </a:r>
            <a:r>
              <a:rPr sz="1050" b="1" spc="13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 err="1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plateforme</a:t>
            </a:r>
            <a:r>
              <a:rPr lang="fr-FR"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de discussion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et </a:t>
            </a:r>
            <a:r>
              <a:rPr sz="1050" b="1" spc="-162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d</a:t>
            </a:r>
            <a:r>
              <a:rPr lang="fr-FR"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 </a:t>
            </a:r>
            <a:r>
              <a:rPr sz="1050" b="1" spc="-4" dirty="0" err="1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redevabilité</a:t>
            </a:r>
            <a:endParaRPr sz="1050" b="1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20886" y="5550037"/>
            <a:ext cx="2241715" cy="792614"/>
          </a:xfrm>
          <a:custGeom>
            <a:avLst/>
            <a:gdLst/>
            <a:ahLst/>
            <a:cxnLst/>
            <a:rect l="l" t="t" r="r" b="b"/>
            <a:pathLst>
              <a:path w="2555875" h="344804">
                <a:moveTo>
                  <a:pt x="2498344" y="0"/>
                </a:moveTo>
                <a:lnTo>
                  <a:pt x="57404" y="0"/>
                </a:lnTo>
                <a:lnTo>
                  <a:pt x="35040" y="4504"/>
                </a:lnTo>
                <a:lnTo>
                  <a:pt x="16795" y="16795"/>
                </a:lnTo>
                <a:lnTo>
                  <a:pt x="4504" y="35040"/>
                </a:lnTo>
                <a:lnTo>
                  <a:pt x="0" y="57404"/>
                </a:lnTo>
                <a:lnTo>
                  <a:pt x="0" y="287020"/>
                </a:lnTo>
                <a:lnTo>
                  <a:pt x="4504" y="309383"/>
                </a:lnTo>
                <a:lnTo>
                  <a:pt x="16795" y="327628"/>
                </a:lnTo>
                <a:lnTo>
                  <a:pt x="35040" y="339919"/>
                </a:lnTo>
                <a:lnTo>
                  <a:pt x="57404" y="344424"/>
                </a:lnTo>
                <a:lnTo>
                  <a:pt x="2498344" y="344424"/>
                </a:lnTo>
                <a:lnTo>
                  <a:pt x="2520707" y="339919"/>
                </a:lnTo>
                <a:lnTo>
                  <a:pt x="2538952" y="327628"/>
                </a:lnTo>
                <a:lnTo>
                  <a:pt x="2551243" y="309383"/>
                </a:lnTo>
                <a:lnTo>
                  <a:pt x="2555748" y="287020"/>
                </a:lnTo>
                <a:lnTo>
                  <a:pt x="2555748" y="57404"/>
                </a:lnTo>
                <a:lnTo>
                  <a:pt x="2551243" y="35040"/>
                </a:lnTo>
                <a:lnTo>
                  <a:pt x="2538952" y="16795"/>
                </a:lnTo>
                <a:lnTo>
                  <a:pt x="2520707" y="4504"/>
                </a:lnTo>
                <a:lnTo>
                  <a:pt x="2498344" y="0"/>
                </a:lnTo>
                <a:close/>
              </a:path>
            </a:pathLst>
          </a:custGeom>
          <a:solidFill>
            <a:srgbClr val="F2AF32">
              <a:alpha val="49804"/>
            </a:srgbClr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58" name="object 58"/>
          <p:cNvSpPr txBox="1"/>
          <p:nvPr/>
        </p:nvSpPr>
        <p:spPr>
          <a:xfrm>
            <a:off x="3168986" y="5765828"/>
            <a:ext cx="1796714" cy="334413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 algn="ctr">
              <a:spcBef>
                <a:spcPts val="88"/>
              </a:spcBef>
            </a:pP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Renforcer et</a:t>
            </a:r>
            <a:r>
              <a:rPr sz="105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 err="1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utiliser</a:t>
            </a:r>
            <a:r>
              <a:rPr sz="1050" b="1" spc="22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le</a:t>
            </a:r>
            <a:r>
              <a:rPr lang="fr-FR"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 err="1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système</a:t>
            </a:r>
            <a:r>
              <a:rPr sz="1050" b="1" spc="13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lang="fr-FR"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de suivi</a:t>
            </a:r>
            <a:endParaRPr sz="1050" b="1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762072" y="5550037"/>
            <a:ext cx="2230019" cy="792614"/>
          </a:xfrm>
          <a:custGeom>
            <a:avLst/>
            <a:gdLst/>
            <a:ahLst/>
            <a:cxnLst/>
            <a:rect l="l" t="t" r="r" b="b"/>
            <a:pathLst>
              <a:path w="2542540" h="344804">
                <a:moveTo>
                  <a:pt x="2484628" y="0"/>
                </a:moveTo>
                <a:lnTo>
                  <a:pt x="57403" y="0"/>
                </a:lnTo>
                <a:lnTo>
                  <a:pt x="35040" y="4504"/>
                </a:lnTo>
                <a:lnTo>
                  <a:pt x="16795" y="16795"/>
                </a:lnTo>
                <a:lnTo>
                  <a:pt x="4504" y="35040"/>
                </a:lnTo>
                <a:lnTo>
                  <a:pt x="0" y="57404"/>
                </a:lnTo>
                <a:lnTo>
                  <a:pt x="0" y="287020"/>
                </a:lnTo>
                <a:lnTo>
                  <a:pt x="4504" y="309383"/>
                </a:lnTo>
                <a:lnTo>
                  <a:pt x="16795" y="327628"/>
                </a:lnTo>
                <a:lnTo>
                  <a:pt x="35040" y="339919"/>
                </a:lnTo>
                <a:lnTo>
                  <a:pt x="57403" y="344424"/>
                </a:lnTo>
                <a:lnTo>
                  <a:pt x="2484628" y="344424"/>
                </a:lnTo>
                <a:lnTo>
                  <a:pt x="2506991" y="339919"/>
                </a:lnTo>
                <a:lnTo>
                  <a:pt x="2525236" y="327628"/>
                </a:lnTo>
                <a:lnTo>
                  <a:pt x="2537527" y="309383"/>
                </a:lnTo>
                <a:lnTo>
                  <a:pt x="2542031" y="287020"/>
                </a:lnTo>
                <a:lnTo>
                  <a:pt x="2542031" y="57404"/>
                </a:lnTo>
                <a:lnTo>
                  <a:pt x="2537527" y="35040"/>
                </a:lnTo>
                <a:lnTo>
                  <a:pt x="2525236" y="16795"/>
                </a:lnTo>
                <a:lnTo>
                  <a:pt x="2506991" y="4504"/>
                </a:lnTo>
                <a:lnTo>
                  <a:pt x="2484628" y="0"/>
                </a:lnTo>
                <a:close/>
              </a:path>
            </a:pathLst>
          </a:custGeom>
          <a:solidFill>
            <a:srgbClr val="F2AF32">
              <a:alpha val="49804"/>
            </a:srgbClr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60" name="object 60"/>
          <p:cNvSpPr txBox="1"/>
          <p:nvPr/>
        </p:nvSpPr>
        <p:spPr>
          <a:xfrm>
            <a:off x="7849233" y="5698346"/>
            <a:ext cx="2055696" cy="495996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R="4456" algn="ctr"/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Mettre</a:t>
            </a:r>
            <a:r>
              <a:rPr sz="105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en</a:t>
            </a:r>
            <a:r>
              <a:rPr sz="105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place une</a:t>
            </a:r>
            <a:r>
              <a:rPr sz="1050" b="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stratégie</a:t>
            </a:r>
            <a:r>
              <a:rPr sz="1050" b="1" spc="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de</a:t>
            </a:r>
            <a:r>
              <a:rPr sz="1050" b="1" spc="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financement </a:t>
            </a:r>
            <a:r>
              <a:rPr sz="1050" b="1" spc="-167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durable</a:t>
            </a:r>
            <a:r>
              <a:rPr sz="1050" b="1" spc="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pour</a:t>
            </a:r>
            <a:r>
              <a:rPr sz="1050" b="1" spc="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l’eau et l’assainissement</a:t>
            </a:r>
            <a:endParaRPr sz="1050" b="1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5700" y="2333625"/>
            <a:ext cx="3107769" cy="2200305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7051415" y="2663204"/>
            <a:ext cx="224036" cy="62184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139">
              <a:lnSpc>
                <a:spcPts val="838"/>
              </a:lnSpc>
            </a:pP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Coordination</a:t>
            </a:r>
            <a:endParaRPr sz="789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  <a:p>
            <a:pPr marL="57924"/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Du</a:t>
            </a:r>
            <a:r>
              <a:rPr sz="789" spc="-3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secteur</a:t>
            </a:r>
            <a:endParaRPr sz="789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681800" y="2681242"/>
            <a:ext cx="492899" cy="254135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68506" marR="4456" indent="-57924">
              <a:spcBef>
                <a:spcPts val="88"/>
              </a:spcBef>
            </a:pP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Politique</a:t>
            </a:r>
            <a:r>
              <a:rPr sz="789" spc="-3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et </a:t>
            </a:r>
            <a:r>
              <a:rPr sz="789" spc="-167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stratégie</a:t>
            </a:r>
            <a:endParaRPr sz="789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078150" y="3613579"/>
            <a:ext cx="224036" cy="566416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3367">
              <a:lnSpc>
                <a:spcPts val="838"/>
              </a:lnSpc>
            </a:pP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Arrangement</a:t>
            </a:r>
            <a:endParaRPr sz="789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  <a:p>
            <a:pPr marL="11139"/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Institutionnel</a:t>
            </a:r>
            <a:endParaRPr sz="789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694500" y="3897288"/>
            <a:ext cx="550821" cy="254135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72405" marR="4456" indent="-61822">
              <a:spcBef>
                <a:spcPts val="88"/>
              </a:spcBef>
            </a:pPr>
            <a:r>
              <a:rPr sz="789" spc="-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F</a:t>
            </a: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in</a:t>
            </a:r>
            <a:r>
              <a:rPr sz="78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a</a:t>
            </a: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n</a:t>
            </a:r>
            <a:r>
              <a:rPr sz="78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c</a:t>
            </a: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</a:t>
            </a:r>
            <a:r>
              <a:rPr sz="78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m</a:t>
            </a: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en</a:t>
            </a:r>
            <a:r>
              <a:rPr sz="789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t  </a:t>
            </a: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du</a:t>
            </a:r>
            <a:r>
              <a:rPr sz="789" spc="-31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secteur</a:t>
            </a:r>
            <a:endParaRPr sz="789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332552" y="3139060"/>
            <a:ext cx="224036" cy="55082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algn="ctr">
              <a:lnSpc>
                <a:spcPts val="838"/>
              </a:lnSpc>
            </a:pP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Suivi</a:t>
            </a:r>
            <a:r>
              <a:rPr sz="789" spc="-18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 </a:t>
            </a: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des</a:t>
            </a:r>
            <a:endParaRPr sz="789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789" spc="-4" dirty="0">
                <a:solidFill>
                  <a:schemeClr val="bg1"/>
                </a:solidFill>
                <a:latin typeface="Gill Sans MT" panose="020B0502020104020203" pitchFamily="34" charset="0"/>
                <a:cs typeface="Calibri"/>
              </a:rPr>
              <a:t>performance</a:t>
            </a:r>
            <a:endParaRPr sz="789" dirty="0">
              <a:solidFill>
                <a:schemeClr val="bg1"/>
              </a:solidFill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867280" y="1972753"/>
            <a:ext cx="1633414" cy="230832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80759">
              <a:lnSpc>
                <a:spcPts val="1802"/>
              </a:lnSpc>
            </a:pPr>
            <a:r>
              <a:rPr lang="fr-FR" sz="1600" spc="-4" dirty="0">
                <a:solidFill>
                  <a:srgbClr val="FFFFFF"/>
                </a:solidFill>
                <a:latin typeface="Gill Sans MT" panose="020B0502020104020203" pitchFamily="34" charset="0"/>
                <a:cs typeface="Calibri"/>
              </a:rPr>
              <a:t>APPROCHE GIRE</a:t>
            </a:r>
            <a:endParaRPr sz="16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68051" y="5131733"/>
            <a:ext cx="1685710" cy="250158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3899" rIns="0" bIns="0" rtlCol="0">
            <a:spAutoFit/>
          </a:bodyPr>
          <a:lstStyle/>
          <a:p>
            <a:pPr marL="80759" algn="ctr">
              <a:spcBef>
                <a:spcPts val="31"/>
              </a:spcBef>
            </a:pPr>
            <a:r>
              <a:rPr lang="fr-FR" sz="1600" spc="-9" dirty="0">
                <a:solidFill>
                  <a:srgbClr val="FFFFFF"/>
                </a:solidFill>
                <a:latin typeface="Gill Sans MT" panose="020B0502020104020203" pitchFamily="34" charset="0"/>
                <a:cs typeface="Calibri"/>
              </a:rPr>
              <a:t>APPROCHE MOC</a:t>
            </a:r>
            <a:endParaRPr sz="16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xmlns="" id="{65A06287-D6D4-765A-9417-957CA0F90560}"/>
              </a:ext>
            </a:extLst>
          </p:cNvPr>
          <p:cNvSpPr/>
          <p:nvPr/>
        </p:nvSpPr>
        <p:spPr>
          <a:xfrm>
            <a:off x="774700" y="5078099"/>
            <a:ext cx="332793" cy="35421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19" name="object 98">
            <a:extLst>
              <a:ext uri="{FF2B5EF4-FFF2-40B4-BE49-F238E27FC236}">
                <a16:creationId xmlns:a16="http://schemas.microsoft.com/office/drawing/2014/main" xmlns="" id="{70034D95-B6A0-1F80-CEED-A8C060D2A85D}"/>
              </a:ext>
            </a:extLst>
          </p:cNvPr>
          <p:cNvSpPr txBox="1"/>
          <p:nvPr/>
        </p:nvSpPr>
        <p:spPr>
          <a:xfrm>
            <a:off x="3288963" y="3285045"/>
            <a:ext cx="1752937" cy="496380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3899" rIns="0" bIns="0" rtlCol="0">
            <a:spAutoFit/>
          </a:bodyPr>
          <a:lstStyle/>
          <a:p>
            <a:pPr marL="80759" algn="ctr">
              <a:spcBef>
                <a:spcPts val="31"/>
              </a:spcBef>
            </a:pPr>
            <a:r>
              <a:rPr lang="fr-FR" sz="1600" spc="-9" dirty="0">
                <a:solidFill>
                  <a:srgbClr val="FFFFFF"/>
                </a:solidFill>
                <a:latin typeface="Gill Sans MT" panose="020B0502020104020203" pitchFamily="34" charset="0"/>
                <a:cs typeface="Calibri"/>
              </a:rPr>
              <a:t>APPROCHE SYSTEME</a:t>
            </a:r>
            <a:endParaRPr sz="16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xmlns="" id="{02ACE408-17AE-4D34-DF4B-AF9C9478F2CB}"/>
              </a:ext>
            </a:extLst>
          </p:cNvPr>
          <p:cNvSpPr/>
          <p:nvPr/>
        </p:nvSpPr>
        <p:spPr>
          <a:xfrm>
            <a:off x="3254184" y="3356126"/>
            <a:ext cx="332793" cy="35421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21" name="object 98">
            <a:extLst>
              <a:ext uri="{FF2B5EF4-FFF2-40B4-BE49-F238E27FC236}">
                <a16:creationId xmlns:a16="http://schemas.microsoft.com/office/drawing/2014/main" xmlns="" id="{F81E4AA8-47A3-57DC-8386-0A343633D433}"/>
              </a:ext>
            </a:extLst>
          </p:cNvPr>
          <p:cNvSpPr txBox="1"/>
          <p:nvPr/>
        </p:nvSpPr>
        <p:spPr>
          <a:xfrm>
            <a:off x="7213424" y="4821444"/>
            <a:ext cx="1486076" cy="250158"/>
          </a:xfrm>
          <a:prstGeom prst="rect">
            <a:avLst/>
          </a:prstGeom>
          <a:noFill/>
          <a:ln w="12192">
            <a:noFill/>
          </a:ln>
        </p:spPr>
        <p:txBody>
          <a:bodyPr vert="horz" wrap="square" lIns="0" tIns="3899" rIns="0" bIns="0" rtlCol="0">
            <a:spAutoFit/>
          </a:bodyPr>
          <a:lstStyle/>
          <a:p>
            <a:pPr marL="80759" algn="ctr">
              <a:spcBef>
                <a:spcPts val="31"/>
              </a:spcBef>
            </a:pPr>
            <a:r>
              <a:rPr lang="fr-FR" sz="1600" spc="-9" dirty="0">
                <a:solidFill>
                  <a:srgbClr val="FFFFFF"/>
                </a:solidFill>
                <a:latin typeface="Gill Sans MT" panose="020B0502020104020203" pitchFamily="34" charset="0"/>
                <a:cs typeface="Calibri"/>
              </a:rPr>
              <a:t>APPROCHE PPP</a:t>
            </a:r>
            <a:endParaRPr sz="16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xmlns="" id="{D2D49FAC-40FA-5E67-CB8B-80F2EBB5A593}"/>
              </a:ext>
            </a:extLst>
          </p:cNvPr>
          <p:cNvSpPr/>
          <p:nvPr/>
        </p:nvSpPr>
        <p:spPr>
          <a:xfrm>
            <a:off x="6872382" y="4772025"/>
            <a:ext cx="332793" cy="35421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xmlns="" id="{CDDD3CD4-27E8-4A48-84FD-9E67CC988447}"/>
              </a:ext>
            </a:extLst>
          </p:cNvPr>
          <p:cNvSpPr/>
          <p:nvPr/>
        </p:nvSpPr>
        <p:spPr>
          <a:xfrm>
            <a:off x="5530208" y="1883430"/>
            <a:ext cx="332793" cy="35421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Gill Sans MT" panose="020B0502020104020203" pitchFamily="34" charset="0"/>
              </a:rPr>
              <a:t>4</a:t>
            </a:r>
          </a:p>
        </p:txBody>
      </p:sp>
      <p:pic>
        <p:nvPicPr>
          <p:cNvPr id="127" name="Image 126">
            <a:extLst>
              <a:ext uri="{FF2B5EF4-FFF2-40B4-BE49-F238E27FC236}">
                <a16:creationId xmlns:a16="http://schemas.microsoft.com/office/drawing/2014/main" xmlns="" id="{F51B6015-054A-4BBA-022D-C7BA22A46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63" t="25801" r="2561" b="42339"/>
          <a:stretch/>
        </p:blipFill>
        <p:spPr bwMode="auto">
          <a:xfrm>
            <a:off x="8613873" y="2445238"/>
            <a:ext cx="1685827" cy="1904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22B53170-7A0D-F36D-B6A8-39E649B84253}"/>
              </a:ext>
            </a:extLst>
          </p:cNvPr>
          <p:cNvSpPr txBox="1"/>
          <p:nvPr/>
        </p:nvSpPr>
        <p:spPr>
          <a:xfrm>
            <a:off x="952301" y="6719086"/>
            <a:ext cx="8839200" cy="33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0070C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ces conditions sont réunies, la Commune accède à l’accès universel aux services WASH  </a:t>
            </a:r>
            <a:endParaRPr lang="fr-FR" sz="1600" dirty="0">
              <a:solidFill>
                <a:srgbClr val="0070C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Box 7">
            <a:extLst>
              <a:ext uri="{FF2B5EF4-FFF2-40B4-BE49-F238E27FC236}">
                <a16:creationId xmlns:a16="http://schemas.microsoft.com/office/drawing/2014/main" xmlns="" id="{99816F50-1B6C-F50B-97A4-745CC673FB94}"/>
              </a:ext>
            </a:extLst>
          </p:cNvPr>
          <p:cNvSpPr txBox="1"/>
          <p:nvPr/>
        </p:nvSpPr>
        <p:spPr>
          <a:xfrm>
            <a:off x="393700" y="352425"/>
            <a:ext cx="990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9EDF"/>
                </a:solidFill>
                <a:latin typeface="Gill Sans MT" panose="020B0502020104020203" pitchFamily="34" charset="0"/>
              </a:rPr>
              <a:t> Renforcement de la Maitrise d’ouvrage pour des services EAH universels et durables</a:t>
            </a:r>
            <a:endParaRPr lang="en-US" sz="2800" b="1" dirty="0">
              <a:solidFill>
                <a:srgbClr val="009EDF"/>
              </a:solidFill>
              <a:latin typeface="Gill Sans MT" panose="020B0502020104020203" pitchFamily="34" charset="0"/>
            </a:endParaRPr>
          </a:p>
        </p:txBody>
      </p:sp>
      <p:sp>
        <p:nvSpPr>
          <p:cNvPr id="126" name="Flèche : droite 125">
            <a:extLst>
              <a:ext uri="{FF2B5EF4-FFF2-40B4-BE49-F238E27FC236}">
                <a16:creationId xmlns:a16="http://schemas.microsoft.com/office/drawing/2014/main" xmlns="" id="{371C1A48-21B9-1696-E0F7-BF75826175BC}"/>
              </a:ext>
            </a:extLst>
          </p:cNvPr>
          <p:cNvSpPr/>
          <p:nvPr/>
        </p:nvSpPr>
        <p:spPr>
          <a:xfrm>
            <a:off x="8101738" y="3208304"/>
            <a:ext cx="521562" cy="244501"/>
          </a:xfrm>
          <a:prstGeom prst="rightArrow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96"/>
    </mc:Choice>
    <mc:Fallback xmlns="">
      <p:transition spd="slow" advTm="488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Magnetic Disk 70"/>
          <p:cNvSpPr/>
          <p:nvPr/>
        </p:nvSpPr>
        <p:spPr>
          <a:xfrm>
            <a:off x="698500" y="5296823"/>
            <a:ext cx="1189237" cy="1075402"/>
          </a:xfrm>
          <a:prstGeom prst="flowChartMagneticDisk">
            <a:avLst/>
          </a:prstGeom>
          <a:solidFill>
            <a:srgbClr val="009EDF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Flowchart: Magnetic Disk 71"/>
          <p:cNvSpPr/>
          <p:nvPr/>
        </p:nvSpPr>
        <p:spPr>
          <a:xfrm>
            <a:off x="698501" y="4576457"/>
            <a:ext cx="1189237" cy="1075402"/>
          </a:xfrm>
          <a:prstGeom prst="flowChartMagneticDisk">
            <a:avLst/>
          </a:prstGeom>
          <a:solidFill>
            <a:srgbClr val="009EDF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7">
            <a:extLst>
              <a:ext uri="{FF2B5EF4-FFF2-40B4-BE49-F238E27FC236}">
                <a16:creationId xmlns:a16="http://schemas.microsoft.com/office/drawing/2014/main" xmlns="" id="{99816F50-1B6C-F50B-97A4-745CC673FB94}"/>
              </a:ext>
            </a:extLst>
          </p:cNvPr>
          <p:cNvSpPr txBox="1"/>
          <p:nvPr/>
        </p:nvSpPr>
        <p:spPr>
          <a:xfrm>
            <a:off x="393700" y="352425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009EDF"/>
                </a:solidFill>
                <a:latin typeface="Gill Sans MT" panose="020B0502020104020203" pitchFamily="34" charset="0"/>
              </a:rPr>
              <a:t>Cycle continu des activités au niveau communal </a:t>
            </a:r>
          </a:p>
        </p:txBody>
      </p:sp>
      <p:sp>
        <p:nvSpPr>
          <p:cNvPr id="69" name="Flowchart: Magnetic Disk 68"/>
          <p:cNvSpPr/>
          <p:nvPr/>
        </p:nvSpPr>
        <p:spPr>
          <a:xfrm>
            <a:off x="698502" y="3856091"/>
            <a:ext cx="1189237" cy="1075402"/>
          </a:xfrm>
          <a:prstGeom prst="flowChartMagneticDisk">
            <a:avLst/>
          </a:prstGeom>
          <a:solidFill>
            <a:srgbClr val="009EDF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lowchart: Magnetic Disk 72"/>
          <p:cNvSpPr/>
          <p:nvPr/>
        </p:nvSpPr>
        <p:spPr>
          <a:xfrm>
            <a:off x="698502" y="3135978"/>
            <a:ext cx="1189237" cy="1075402"/>
          </a:xfrm>
          <a:prstGeom prst="flowChartMagneticDisk">
            <a:avLst/>
          </a:prstGeom>
          <a:solidFill>
            <a:srgbClr val="009EDF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lowchart: Magnetic Disk 73"/>
          <p:cNvSpPr/>
          <p:nvPr/>
        </p:nvSpPr>
        <p:spPr>
          <a:xfrm>
            <a:off x="700783" y="2415865"/>
            <a:ext cx="1189237" cy="1075402"/>
          </a:xfrm>
          <a:prstGeom prst="flowChartMagneticDisk">
            <a:avLst/>
          </a:prstGeom>
          <a:solidFill>
            <a:srgbClr val="009EDF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lowchart: Magnetic Disk 74"/>
          <p:cNvSpPr/>
          <p:nvPr/>
        </p:nvSpPr>
        <p:spPr>
          <a:xfrm>
            <a:off x="698500" y="1695499"/>
            <a:ext cx="1189237" cy="1075402"/>
          </a:xfrm>
          <a:prstGeom prst="flowChartMagneticDisk">
            <a:avLst/>
          </a:prstGeom>
          <a:solidFill>
            <a:srgbClr val="009EDF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lowchart: Magnetic Disk 75"/>
          <p:cNvSpPr/>
          <p:nvPr/>
        </p:nvSpPr>
        <p:spPr>
          <a:xfrm>
            <a:off x="700783" y="975639"/>
            <a:ext cx="1189237" cy="1075402"/>
          </a:xfrm>
          <a:prstGeom prst="flowChartMagneticDisk">
            <a:avLst/>
          </a:prstGeom>
          <a:solidFill>
            <a:srgbClr val="009EDF"/>
          </a:solidFill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70100" y="1952625"/>
            <a:ext cx="800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070100" y="2638425"/>
            <a:ext cx="800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bject 48"/>
          <p:cNvSpPr txBox="1"/>
          <p:nvPr/>
        </p:nvSpPr>
        <p:spPr>
          <a:xfrm>
            <a:off x="2222500" y="1266825"/>
            <a:ext cx="2133600" cy="591521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84910" marR="4456" indent="-173771">
              <a:spcBef>
                <a:spcPts val="92"/>
              </a:spcBef>
            </a:pPr>
            <a:r>
              <a:rPr lang="fr-FR" sz="1228" spc="-4" dirty="0">
                <a:latin typeface="Calibri"/>
                <a:cs typeface="Calibri"/>
              </a:rPr>
              <a:t>1- </a:t>
            </a:r>
            <a:r>
              <a:rPr lang="fr-FR" sz="1228" spc="-9" dirty="0">
                <a:latin typeface="Calibri"/>
                <a:cs typeface="Calibri"/>
              </a:rPr>
              <a:t>Renforcement rôle </a:t>
            </a:r>
            <a:r>
              <a:rPr lang="fr-FR" sz="1228" spc="-4" dirty="0">
                <a:latin typeface="Calibri"/>
                <a:cs typeface="Calibri"/>
              </a:rPr>
              <a:t>Communes </a:t>
            </a:r>
            <a:r>
              <a:rPr lang="fr-FR" sz="1228" spc="-9" dirty="0">
                <a:latin typeface="Calibri"/>
                <a:cs typeface="Calibri"/>
              </a:rPr>
              <a:t>et </a:t>
            </a:r>
            <a:r>
              <a:rPr lang="fr-FR" sz="1228" spc="-4" dirty="0">
                <a:latin typeface="Calibri"/>
                <a:cs typeface="Calibri"/>
              </a:rPr>
              <a:t>STEAH </a:t>
            </a:r>
            <a:r>
              <a:rPr lang="fr-FR" sz="1228" spc="-268" dirty="0">
                <a:latin typeface="Calibri"/>
                <a:cs typeface="Calibri"/>
              </a:rPr>
              <a:t> </a:t>
            </a:r>
          </a:p>
          <a:p>
            <a:pPr marL="184910" marR="4456" indent="-173771">
              <a:spcBef>
                <a:spcPts val="92"/>
              </a:spcBef>
            </a:pPr>
            <a:r>
              <a:rPr lang="fr-FR" sz="1228" dirty="0">
                <a:latin typeface="Calibri"/>
                <a:cs typeface="Calibri"/>
              </a:rPr>
              <a:t>Mise</a:t>
            </a:r>
            <a:r>
              <a:rPr lang="fr-FR" sz="1228" spc="-9" dirty="0">
                <a:latin typeface="Calibri"/>
                <a:cs typeface="Calibri"/>
              </a:rPr>
              <a:t> </a:t>
            </a:r>
            <a:r>
              <a:rPr lang="fr-FR" sz="1228" dirty="0">
                <a:latin typeface="Calibri"/>
                <a:cs typeface="Calibri"/>
              </a:rPr>
              <a:t>en</a:t>
            </a:r>
            <a:r>
              <a:rPr lang="fr-FR" sz="1228" spc="-4" dirty="0">
                <a:latin typeface="Calibri"/>
                <a:cs typeface="Calibri"/>
              </a:rPr>
              <a:t> place</a:t>
            </a:r>
            <a:r>
              <a:rPr lang="fr-FR" sz="122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SLC</a:t>
            </a:r>
            <a:endParaRPr lang="fr-FR" sz="1228" dirty="0">
              <a:latin typeface="Calibri"/>
              <a:cs typeface="Calibri"/>
            </a:endParaRPr>
          </a:p>
        </p:txBody>
      </p:sp>
      <p:sp>
        <p:nvSpPr>
          <p:cNvPr id="89" name="object 49"/>
          <p:cNvSpPr txBox="1"/>
          <p:nvPr/>
        </p:nvSpPr>
        <p:spPr>
          <a:xfrm>
            <a:off x="4701280" y="1409773"/>
            <a:ext cx="2526316" cy="389734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 spc="-4" dirty="0">
                <a:latin typeface="Calibri"/>
                <a:cs typeface="Calibri"/>
              </a:rPr>
              <a:t>2-</a:t>
            </a:r>
            <a:r>
              <a:rPr lang="fr-FR" sz="1228" spc="-1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Concertation</a:t>
            </a:r>
            <a:r>
              <a:rPr lang="fr-FR" sz="1228" spc="-9" dirty="0">
                <a:latin typeface="Calibri"/>
                <a:cs typeface="Calibri"/>
              </a:rPr>
              <a:t> </a:t>
            </a:r>
            <a:r>
              <a:rPr lang="fr-FR" sz="1228" spc="-4" dirty="0" smtClean="0">
                <a:latin typeface="Calibri"/>
                <a:cs typeface="Calibri"/>
              </a:rPr>
              <a:t>régulière</a:t>
            </a:r>
            <a:r>
              <a:rPr lang="fr-FR" sz="1228" spc="4" dirty="0" smtClean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SLC</a:t>
            </a:r>
            <a:endParaRPr lang="fr-FR" sz="1228" dirty="0">
              <a:latin typeface="Calibri"/>
              <a:cs typeface="Calibri"/>
            </a:endParaRPr>
          </a:p>
          <a:p>
            <a:pPr marL="99139"/>
            <a:r>
              <a:rPr lang="fr-FR" sz="1228" dirty="0">
                <a:latin typeface="Calibri"/>
                <a:cs typeface="Calibri"/>
              </a:rPr>
              <a:t>-</a:t>
            </a:r>
            <a:r>
              <a:rPr lang="fr-FR" sz="1228" spc="-1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Prise</a:t>
            </a:r>
            <a:r>
              <a:rPr lang="fr-FR" sz="1228" spc="-13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de</a:t>
            </a:r>
            <a:r>
              <a:rPr lang="fr-FR" sz="122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décision </a:t>
            </a:r>
            <a:r>
              <a:rPr lang="fr-FR" sz="1228" spc="-9" dirty="0">
                <a:latin typeface="Calibri"/>
                <a:cs typeface="Calibri"/>
              </a:rPr>
              <a:t>effective</a:t>
            </a:r>
            <a:r>
              <a:rPr lang="fr-FR" sz="1228" spc="-13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Commune</a:t>
            </a:r>
            <a:endParaRPr lang="fr-FR" sz="1228" dirty="0">
              <a:latin typeface="Calibri"/>
              <a:cs typeface="Calibri"/>
            </a:endParaRPr>
          </a:p>
        </p:txBody>
      </p:sp>
      <p:sp>
        <p:nvSpPr>
          <p:cNvPr id="91" name="object 47"/>
          <p:cNvSpPr txBox="1"/>
          <p:nvPr/>
        </p:nvSpPr>
        <p:spPr>
          <a:xfrm>
            <a:off x="7572776" y="1403867"/>
            <a:ext cx="2158173" cy="389734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 dirty="0">
                <a:latin typeface="Calibri"/>
                <a:cs typeface="Calibri"/>
              </a:rPr>
              <a:t>3-</a:t>
            </a:r>
            <a:r>
              <a:rPr lang="fr-FR" sz="1228" spc="-1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Coordination</a:t>
            </a:r>
            <a:r>
              <a:rPr lang="fr-FR" sz="1228" spc="-9" dirty="0">
                <a:latin typeface="Calibri"/>
                <a:cs typeface="Calibri"/>
              </a:rPr>
              <a:t> des </a:t>
            </a:r>
            <a:r>
              <a:rPr lang="fr-FR" sz="1228" spc="-4" dirty="0">
                <a:latin typeface="Calibri"/>
                <a:cs typeface="Calibri"/>
              </a:rPr>
              <a:t>acteurs</a:t>
            </a:r>
            <a:r>
              <a:rPr lang="fr-FR" sz="1228" spc="-9" dirty="0">
                <a:latin typeface="Calibri"/>
                <a:cs typeface="Calibri"/>
              </a:rPr>
              <a:t> par rapport au </a:t>
            </a:r>
            <a:r>
              <a:rPr lang="fr-FR" sz="1228" spc="-4" dirty="0">
                <a:latin typeface="Calibri"/>
                <a:cs typeface="Calibri"/>
              </a:rPr>
              <a:t>PCDEAH</a:t>
            </a:r>
            <a:endParaRPr lang="fr-FR" sz="1228" dirty="0">
              <a:latin typeface="Calibri"/>
              <a:cs typeface="Calibri"/>
            </a:endParaRPr>
          </a:p>
        </p:txBody>
      </p:sp>
      <p:sp>
        <p:nvSpPr>
          <p:cNvPr id="92" name="object 50"/>
          <p:cNvSpPr txBox="1"/>
          <p:nvPr/>
        </p:nvSpPr>
        <p:spPr>
          <a:xfrm>
            <a:off x="2222500" y="2116231"/>
            <a:ext cx="1470899" cy="200773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 spc="-4">
                <a:latin typeface="Calibri"/>
                <a:cs typeface="Calibri"/>
              </a:rPr>
              <a:t>2-</a:t>
            </a:r>
            <a:r>
              <a:rPr lang="fr-FR" sz="1228" spc="-35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Elaboration</a:t>
            </a:r>
            <a:r>
              <a:rPr lang="fr-FR" sz="1228" spc="-31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PCDEAH</a:t>
            </a:r>
            <a:endParaRPr lang="fr-FR" sz="1228">
              <a:latin typeface="Calibri"/>
              <a:cs typeface="Calibri"/>
            </a:endParaRPr>
          </a:p>
        </p:txBody>
      </p:sp>
      <p:sp>
        <p:nvSpPr>
          <p:cNvPr id="93" name="object 52"/>
          <p:cNvSpPr txBox="1"/>
          <p:nvPr/>
        </p:nvSpPr>
        <p:spPr>
          <a:xfrm>
            <a:off x="4701280" y="2116231"/>
            <a:ext cx="2626620" cy="389734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>
                <a:latin typeface="Calibri"/>
                <a:cs typeface="Calibri"/>
              </a:rPr>
              <a:t>3-</a:t>
            </a:r>
            <a:r>
              <a:rPr lang="fr-FR" sz="1228" spc="-4">
                <a:latin typeface="Calibri"/>
                <a:cs typeface="Calibri"/>
              </a:rPr>
              <a:t> Planification</a:t>
            </a:r>
            <a:r>
              <a:rPr lang="fr-FR" sz="1228" spc="13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continue</a:t>
            </a:r>
            <a:r>
              <a:rPr lang="fr-FR" sz="1228" spc="4">
                <a:latin typeface="Calibri"/>
                <a:cs typeface="Calibri"/>
              </a:rPr>
              <a:t> </a:t>
            </a:r>
            <a:r>
              <a:rPr lang="fr-FR" sz="1228" spc="-9">
                <a:latin typeface="Calibri"/>
                <a:cs typeface="Calibri"/>
              </a:rPr>
              <a:t>avec</a:t>
            </a:r>
            <a:r>
              <a:rPr lang="fr-FR" sz="1228" spc="4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évaluation</a:t>
            </a:r>
            <a:endParaRPr lang="fr-FR" sz="1228">
              <a:latin typeface="Calibri"/>
              <a:cs typeface="Calibri"/>
            </a:endParaRPr>
          </a:p>
          <a:p>
            <a:pPr marL="93012"/>
            <a:r>
              <a:rPr lang="fr-FR" sz="1228">
                <a:latin typeface="Calibri"/>
                <a:cs typeface="Calibri"/>
              </a:rPr>
              <a:t>-</a:t>
            </a:r>
            <a:r>
              <a:rPr lang="fr-FR" sz="1228" spc="-18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Positionnement</a:t>
            </a:r>
            <a:r>
              <a:rPr lang="fr-FR" sz="1228" spc="4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acteurs</a:t>
            </a:r>
            <a:r>
              <a:rPr lang="fr-FR" sz="1228" spc="-13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locaux</a:t>
            </a:r>
            <a:endParaRPr lang="fr-FR" sz="1228">
              <a:latin typeface="Calibri"/>
              <a:cs typeface="Calibri"/>
            </a:endParaRPr>
          </a:p>
        </p:txBody>
      </p:sp>
      <p:sp>
        <p:nvSpPr>
          <p:cNvPr id="94" name="object 51"/>
          <p:cNvSpPr txBox="1"/>
          <p:nvPr/>
        </p:nvSpPr>
        <p:spPr>
          <a:xfrm>
            <a:off x="7572776" y="2116231"/>
            <a:ext cx="2227792" cy="389734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 spc="-22" dirty="0">
                <a:latin typeface="Calibri"/>
                <a:cs typeface="Calibri"/>
              </a:rPr>
              <a:t>4-</a:t>
            </a:r>
            <a:r>
              <a:rPr lang="fr-FR" sz="1228" spc="-13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Alignement</a:t>
            </a:r>
            <a:r>
              <a:rPr lang="fr-FR" sz="1228" spc="9" dirty="0">
                <a:latin typeface="Calibri"/>
                <a:cs typeface="Calibri"/>
              </a:rPr>
              <a:t> </a:t>
            </a:r>
            <a:r>
              <a:rPr lang="fr-FR" sz="1228" spc="9" dirty="0" smtClean="0">
                <a:latin typeface="Calibri"/>
                <a:cs typeface="Calibri"/>
              </a:rPr>
              <a:t>des </a:t>
            </a:r>
            <a:r>
              <a:rPr lang="fr-FR" sz="1228" spc="-9" dirty="0" smtClean="0">
                <a:latin typeface="Calibri"/>
                <a:cs typeface="Calibri"/>
              </a:rPr>
              <a:t>acteurs</a:t>
            </a:r>
            <a:r>
              <a:rPr lang="fr-FR" sz="1228" dirty="0" smtClean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aux PCDEAH</a:t>
            </a:r>
            <a:endParaRPr lang="fr-FR" sz="1228" dirty="0">
              <a:latin typeface="Calibri"/>
              <a:cs typeface="Calibri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2070100" y="3400425"/>
            <a:ext cx="800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bject 54"/>
          <p:cNvSpPr txBox="1"/>
          <p:nvPr/>
        </p:nvSpPr>
        <p:spPr>
          <a:xfrm>
            <a:off x="2222500" y="2745528"/>
            <a:ext cx="2286271" cy="578697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 spc="-4" dirty="0">
                <a:latin typeface="Calibri"/>
                <a:cs typeface="Calibri"/>
              </a:rPr>
              <a:t>2-</a:t>
            </a:r>
            <a:r>
              <a:rPr lang="fr-FR" sz="1228" spc="-1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Plan</a:t>
            </a:r>
            <a:r>
              <a:rPr lang="fr-FR" sz="1228" spc="-13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d’investissement</a:t>
            </a:r>
            <a:r>
              <a:rPr lang="fr-FR" sz="1228" spc="9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(PCDEAH)</a:t>
            </a:r>
            <a:endParaRPr lang="fr-FR" sz="1228" dirty="0">
              <a:latin typeface="Calibri"/>
              <a:cs typeface="Calibri"/>
            </a:endParaRPr>
          </a:p>
          <a:p>
            <a:pPr marL="163189" indent="-83544">
              <a:buChar char="-"/>
              <a:tabLst>
                <a:tab pos="163746" algn="l"/>
              </a:tabLst>
            </a:pPr>
            <a:r>
              <a:rPr lang="fr-FR" sz="1228" spc="-9" dirty="0">
                <a:latin typeface="Calibri"/>
                <a:cs typeface="Calibri"/>
              </a:rPr>
              <a:t>Budget</a:t>
            </a:r>
            <a:r>
              <a:rPr lang="fr-FR" sz="122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Commune</a:t>
            </a:r>
            <a:r>
              <a:rPr lang="fr-FR" sz="1228" spc="-22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EAH</a:t>
            </a:r>
            <a:r>
              <a:rPr lang="fr-FR" sz="1228" spc="-13" dirty="0">
                <a:latin typeface="Calibri"/>
                <a:cs typeface="Calibri"/>
              </a:rPr>
              <a:t> </a:t>
            </a:r>
            <a:r>
              <a:rPr lang="fr-FR" sz="1228" spc="-4" dirty="0" smtClean="0">
                <a:latin typeface="Calibri"/>
                <a:cs typeface="Calibri"/>
              </a:rPr>
              <a:t>clair</a:t>
            </a:r>
            <a:endParaRPr lang="fr-FR" sz="1228" dirty="0">
              <a:latin typeface="Calibri"/>
              <a:cs typeface="Calibri"/>
            </a:endParaRPr>
          </a:p>
          <a:p>
            <a:pPr marL="163189" indent="-83544">
              <a:buChar char="-"/>
              <a:tabLst>
                <a:tab pos="163746" algn="l"/>
              </a:tabLst>
            </a:pPr>
            <a:r>
              <a:rPr lang="fr-FR" sz="1228" dirty="0">
                <a:latin typeface="Calibri"/>
                <a:cs typeface="Calibri"/>
              </a:rPr>
              <a:t>Mobilisation</a:t>
            </a:r>
            <a:r>
              <a:rPr lang="fr-FR" sz="1228" spc="-22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des</a:t>
            </a:r>
            <a:r>
              <a:rPr lang="fr-FR" sz="1228" spc="-13" dirty="0">
                <a:latin typeface="Calibri"/>
                <a:cs typeface="Calibri"/>
              </a:rPr>
              <a:t> </a:t>
            </a:r>
            <a:r>
              <a:rPr lang="fr-FR" sz="1228" spc="-9" dirty="0">
                <a:latin typeface="Calibri"/>
                <a:cs typeface="Calibri"/>
              </a:rPr>
              <a:t>Redevances</a:t>
            </a:r>
            <a:r>
              <a:rPr lang="fr-FR" sz="122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PPP</a:t>
            </a:r>
            <a:endParaRPr lang="fr-FR" sz="1228" dirty="0">
              <a:latin typeface="Calibri"/>
              <a:cs typeface="Calibri"/>
            </a:endParaRPr>
          </a:p>
        </p:txBody>
      </p:sp>
      <p:sp>
        <p:nvSpPr>
          <p:cNvPr id="97" name="object 53"/>
          <p:cNvSpPr txBox="1"/>
          <p:nvPr/>
        </p:nvSpPr>
        <p:spPr>
          <a:xfrm>
            <a:off x="4701280" y="2751132"/>
            <a:ext cx="2526316" cy="389734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 dirty="0">
                <a:latin typeface="Calibri"/>
                <a:cs typeface="Calibri"/>
              </a:rPr>
              <a:t>3-</a:t>
            </a:r>
            <a:r>
              <a:rPr lang="fr-FR" sz="1228" spc="-1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Optimisation</a:t>
            </a:r>
            <a:r>
              <a:rPr lang="fr-FR" sz="1228" spc="-9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des ressources</a:t>
            </a:r>
            <a:r>
              <a:rPr lang="fr-FR" sz="1228" spc="-13" dirty="0">
                <a:latin typeface="Calibri"/>
                <a:cs typeface="Calibri"/>
              </a:rPr>
              <a:t> </a:t>
            </a:r>
            <a:r>
              <a:rPr lang="fr-FR" sz="1228" spc="-9" dirty="0" smtClean="0">
                <a:latin typeface="Calibri"/>
                <a:cs typeface="Calibri"/>
              </a:rPr>
              <a:t>propres</a:t>
            </a:r>
            <a:endParaRPr lang="fr-FR" sz="1228" dirty="0">
              <a:latin typeface="Calibri"/>
              <a:cs typeface="Calibri"/>
            </a:endParaRPr>
          </a:p>
          <a:p>
            <a:pPr marL="67949"/>
            <a:r>
              <a:rPr lang="fr-FR" sz="1228" dirty="0">
                <a:latin typeface="Calibri"/>
                <a:cs typeface="Calibri"/>
              </a:rPr>
              <a:t>-</a:t>
            </a:r>
            <a:r>
              <a:rPr lang="fr-FR" sz="1228" spc="-18" dirty="0">
                <a:latin typeface="Calibri"/>
                <a:cs typeface="Calibri"/>
              </a:rPr>
              <a:t> </a:t>
            </a:r>
            <a:r>
              <a:rPr lang="fr-FR" sz="1228" spc="-9" dirty="0" smtClean="0">
                <a:latin typeface="Calibri"/>
                <a:cs typeface="Calibri"/>
              </a:rPr>
              <a:t>Revue</a:t>
            </a:r>
            <a:r>
              <a:rPr lang="fr-FR" sz="1228" dirty="0" smtClean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de</a:t>
            </a:r>
            <a:r>
              <a:rPr lang="fr-FR" sz="1228" dirty="0">
                <a:latin typeface="Calibri"/>
                <a:cs typeface="Calibri"/>
              </a:rPr>
              <a:t> la</a:t>
            </a:r>
            <a:r>
              <a:rPr lang="fr-FR" sz="1228" spc="-9" dirty="0">
                <a:latin typeface="Calibri"/>
                <a:cs typeface="Calibri"/>
              </a:rPr>
              <a:t> stratégie</a:t>
            </a:r>
            <a:r>
              <a:rPr lang="fr-FR" sz="1228" spc="4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de</a:t>
            </a:r>
            <a:r>
              <a:rPr lang="fr-FR" sz="122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financement</a:t>
            </a:r>
            <a:endParaRPr lang="fr-FR" sz="1228" dirty="0">
              <a:latin typeface="Calibri"/>
              <a:cs typeface="Calibri"/>
            </a:endParaRPr>
          </a:p>
        </p:txBody>
      </p:sp>
      <p:sp>
        <p:nvSpPr>
          <p:cNvPr id="98" name="object 57"/>
          <p:cNvSpPr txBox="1"/>
          <p:nvPr/>
        </p:nvSpPr>
        <p:spPr>
          <a:xfrm>
            <a:off x="2222500" y="3552825"/>
            <a:ext cx="2478780" cy="389734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 spc="-4">
                <a:latin typeface="Calibri"/>
                <a:cs typeface="Calibri"/>
              </a:rPr>
              <a:t>1-</a:t>
            </a:r>
            <a:r>
              <a:rPr lang="fr-FR" sz="1228" spc="-9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Formation</a:t>
            </a:r>
            <a:r>
              <a:rPr lang="fr-FR" sz="1228" spc="-18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Mécanisme</a:t>
            </a:r>
            <a:r>
              <a:rPr lang="fr-FR" sz="1228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de </a:t>
            </a:r>
            <a:r>
              <a:rPr lang="fr-FR" sz="1228" spc="-9">
                <a:latin typeface="Calibri"/>
                <a:cs typeface="Calibri"/>
              </a:rPr>
              <a:t>redevabilité</a:t>
            </a:r>
            <a:endParaRPr lang="fr-FR" sz="1228">
              <a:latin typeface="Calibri"/>
              <a:cs typeface="Calibri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2070100" y="4086225"/>
            <a:ext cx="800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070100" y="4848225"/>
            <a:ext cx="800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070100" y="5534025"/>
            <a:ext cx="800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bject 55"/>
          <p:cNvSpPr txBox="1"/>
          <p:nvPr/>
        </p:nvSpPr>
        <p:spPr>
          <a:xfrm>
            <a:off x="4701280" y="3552825"/>
            <a:ext cx="2021164" cy="389734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>
                <a:latin typeface="Calibri"/>
                <a:cs typeface="Calibri"/>
              </a:rPr>
              <a:t>2-</a:t>
            </a:r>
            <a:r>
              <a:rPr lang="fr-FR" sz="1228" spc="-13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Suivi</a:t>
            </a:r>
            <a:r>
              <a:rPr lang="fr-FR" sz="1228" spc="-9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réactivité</a:t>
            </a:r>
            <a:r>
              <a:rPr lang="fr-FR" sz="1228" spc="9">
                <a:latin typeface="Calibri"/>
                <a:cs typeface="Calibri"/>
              </a:rPr>
              <a:t> </a:t>
            </a:r>
            <a:r>
              <a:rPr lang="fr-FR" sz="1228" spc="-9">
                <a:latin typeface="Calibri"/>
                <a:cs typeface="Calibri"/>
              </a:rPr>
              <a:t>décideurs</a:t>
            </a:r>
            <a:endParaRPr lang="fr-FR" sz="1228">
              <a:latin typeface="Calibri"/>
              <a:cs typeface="Calibri"/>
            </a:endParaRPr>
          </a:p>
          <a:p>
            <a:pPr marL="106379"/>
            <a:r>
              <a:rPr lang="fr-FR" sz="1228">
                <a:latin typeface="Calibri"/>
                <a:cs typeface="Calibri"/>
              </a:rPr>
              <a:t>-</a:t>
            </a:r>
            <a:r>
              <a:rPr lang="fr-FR" sz="1228" spc="-31">
                <a:latin typeface="Calibri"/>
                <a:cs typeface="Calibri"/>
              </a:rPr>
              <a:t> </a:t>
            </a:r>
            <a:r>
              <a:rPr lang="fr-FR" sz="1228" spc="-9">
                <a:latin typeface="Calibri"/>
                <a:cs typeface="Calibri"/>
              </a:rPr>
              <a:t>Traitement des doléances </a:t>
            </a:r>
            <a:endParaRPr lang="fr-FR" sz="1228">
              <a:latin typeface="Calibri"/>
              <a:cs typeface="Calibri"/>
            </a:endParaRPr>
          </a:p>
        </p:txBody>
      </p:sp>
      <p:sp>
        <p:nvSpPr>
          <p:cNvPr id="103" name="object 56"/>
          <p:cNvSpPr txBox="1"/>
          <p:nvPr/>
        </p:nvSpPr>
        <p:spPr>
          <a:xfrm>
            <a:off x="7572776" y="3567937"/>
            <a:ext cx="1558896" cy="200773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R="38987">
              <a:spcBef>
                <a:spcPts val="92"/>
              </a:spcBef>
            </a:pPr>
            <a:r>
              <a:rPr lang="fr-FR" sz="1228" spc="4">
                <a:latin typeface="Calibri"/>
                <a:cs typeface="Calibri"/>
              </a:rPr>
              <a:t>3-</a:t>
            </a:r>
            <a:r>
              <a:rPr lang="fr-FR" sz="1228" spc="-18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 CSC</a:t>
            </a:r>
            <a:endParaRPr lang="fr-FR" sz="1228">
              <a:latin typeface="Calibri"/>
              <a:cs typeface="Calibri"/>
            </a:endParaRPr>
          </a:p>
        </p:txBody>
      </p:sp>
      <p:sp>
        <p:nvSpPr>
          <p:cNvPr id="104" name="object 61"/>
          <p:cNvSpPr txBox="1"/>
          <p:nvPr/>
        </p:nvSpPr>
        <p:spPr>
          <a:xfrm>
            <a:off x="2222500" y="4193891"/>
            <a:ext cx="2263993" cy="578134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lang="fr-FR" sz="1228" spc="-4">
                <a:latin typeface="Calibri"/>
                <a:cs typeface="Calibri"/>
              </a:rPr>
              <a:t>1-</a:t>
            </a:r>
            <a:r>
              <a:rPr lang="fr-FR" sz="1228" spc="-18">
                <a:latin typeface="Calibri"/>
                <a:cs typeface="Calibri"/>
              </a:rPr>
              <a:t> </a:t>
            </a:r>
            <a:r>
              <a:rPr lang="fr-FR" sz="1228">
                <a:latin typeface="Calibri"/>
                <a:cs typeface="Calibri"/>
              </a:rPr>
              <a:t>Maitrise</a:t>
            </a:r>
            <a:r>
              <a:rPr lang="fr-FR" sz="1228" spc="-9">
                <a:latin typeface="Calibri"/>
                <a:cs typeface="Calibri"/>
              </a:rPr>
              <a:t> </a:t>
            </a:r>
            <a:r>
              <a:rPr lang="fr-FR" sz="1228" spc="-18">
                <a:latin typeface="Calibri"/>
                <a:cs typeface="Calibri"/>
              </a:rPr>
              <a:t>d’ouvrage</a:t>
            </a:r>
            <a:endParaRPr lang="fr-FR" sz="1228">
              <a:latin typeface="Calibri"/>
              <a:cs typeface="Calibri"/>
            </a:endParaRPr>
          </a:p>
          <a:p>
            <a:pPr marL="198277" indent="-82987">
              <a:spcBef>
                <a:spcPts val="4"/>
              </a:spcBef>
              <a:buChar char="-"/>
              <a:tabLst>
                <a:tab pos="198277" algn="l"/>
              </a:tabLst>
            </a:pPr>
            <a:r>
              <a:rPr lang="fr-FR" sz="1228" spc="-4">
                <a:latin typeface="Calibri"/>
                <a:cs typeface="Calibri"/>
              </a:rPr>
              <a:t>Délégation</a:t>
            </a:r>
            <a:r>
              <a:rPr lang="fr-FR" sz="1228" spc="-18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de</a:t>
            </a:r>
            <a:r>
              <a:rPr lang="fr-FR" sz="1228" spc="-18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gestion</a:t>
            </a:r>
            <a:endParaRPr lang="fr-FR" sz="1228">
              <a:latin typeface="Calibri"/>
              <a:cs typeface="Calibri"/>
            </a:endParaRPr>
          </a:p>
          <a:p>
            <a:pPr marL="198277" indent="-82987">
              <a:buChar char="-"/>
              <a:tabLst>
                <a:tab pos="198277" algn="l"/>
              </a:tabLst>
            </a:pPr>
            <a:r>
              <a:rPr lang="fr-FR" sz="1228" spc="-4">
                <a:latin typeface="Calibri"/>
                <a:cs typeface="Calibri"/>
              </a:rPr>
              <a:t>Formation</a:t>
            </a:r>
            <a:r>
              <a:rPr lang="fr-FR" sz="1228" spc="-44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STEAH</a:t>
            </a:r>
            <a:r>
              <a:rPr lang="fr-FR" sz="1228" spc="-39">
                <a:latin typeface="Calibri"/>
                <a:cs typeface="Calibri"/>
              </a:rPr>
              <a:t> </a:t>
            </a:r>
            <a:r>
              <a:rPr lang="fr-FR" sz="1228" spc="-9">
                <a:latin typeface="Calibri"/>
                <a:cs typeface="Calibri"/>
              </a:rPr>
              <a:t>(Session1 et 2)</a:t>
            </a:r>
            <a:endParaRPr lang="fr-FR" sz="1228">
              <a:latin typeface="Calibri"/>
              <a:cs typeface="Calibri"/>
            </a:endParaRPr>
          </a:p>
        </p:txBody>
      </p:sp>
      <p:sp>
        <p:nvSpPr>
          <p:cNvPr id="105" name="object 62"/>
          <p:cNvSpPr txBox="1"/>
          <p:nvPr/>
        </p:nvSpPr>
        <p:spPr>
          <a:xfrm>
            <a:off x="4701280" y="4193891"/>
            <a:ext cx="2434976" cy="578134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lang="fr-FR" sz="1228" spc="4" dirty="0">
                <a:latin typeface="Calibri"/>
                <a:cs typeface="Calibri"/>
              </a:rPr>
              <a:t>2-</a:t>
            </a:r>
            <a:r>
              <a:rPr lang="fr-FR" sz="1228" spc="-22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STEAH -</a:t>
            </a:r>
            <a:r>
              <a:rPr lang="fr-FR" sz="1228" spc="-26" dirty="0">
                <a:latin typeface="Calibri"/>
                <a:cs typeface="Calibri"/>
              </a:rPr>
              <a:t> </a:t>
            </a:r>
            <a:r>
              <a:rPr lang="fr-FR" sz="1228" dirty="0">
                <a:latin typeface="Calibri"/>
                <a:cs typeface="Calibri"/>
              </a:rPr>
              <a:t>Gestion</a:t>
            </a:r>
            <a:r>
              <a:rPr lang="fr-FR" sz="1228" spc="-22" dirty="0">
                <a:latin typeface="Calibri"/>
                <a:cs typeface="Calibri"/>
              </a:rPr>
              <a:t> </a:t>
            </a:r>
            <a:r>
              <a:rPr lang="fr-FR" sz="1228" spc="-9" dirty="0">
                <a:latin typeface="Calibri"/>
                <a:cs typeface="Calibri"/>
              </a:rPr>
              <a:t>contrat</a:t>
            </a:r>
            <a:r>
              <a:rPr lang="fr-FR" sz="1228" spc="-18" dirty="0">
                <a:latin typeface="Calibri"/>
                <a:cs typeface="Calibri"/>
              </a:rPr>
              <a:t> </a:t>
            </a:r>
            <a:r>
              <a:rPr lang="fr-FR" sz="1228" spc="-9" dirty="0">
                <a:latin typeface="Calibri"/>
                <a:cs typeface="Calibri"/>
              </a:rPr>
              <a:t>(Eau)</a:t>
            </a:r>
            <a:endParaRPr lang="fr-FR" sz="1228" dirty="0">
              <a:latin typeface="Calibri"/>
              <a:cs typeface="Calibri"/>
            </a:endParaRPr>
          </a:p>
          <a:p>
            <a:pPr marL="175442" indent="-82987">
              <a:spcBef>
                <a:spcPts val="4"/>
              </a:spcBef>
              <a:buChar char="-"/>
              <a:tabLst>
                <a:tab pos="175999" algn="l"/>
              </a:tabLst>
            </a:pPr>
            <a:r>
              <a:rPr lang="fr-FR" sz="1228" spc="-4" dirty="0">
                <a:latin typeface="Calibri"/>
                <a:cs typeface="Calibri"/>
              </a:rPr>
              <a:t>Formation</a:t>
            </a:r>
            <a:r>
              <a:rPr lang="fr-FR" sz="1228" spc="-35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STEAH</a:t>
            </a:r>
            <a:r>
              <a:rPr lang="fr-FR" sz="1228" spc="-31" dirty="0">
                <a:latin typeface="Calibri"/>
                <a:cs typeface="Calibri"/>
              </a:rPr>
              <a:t> </a:t>
            </a:r>
            <a:endParaRPr lang="fr-FR" sz="1228" dirty="0">
              <a:latin typeface="Calibri"/>
              <a:cs typeface="Calibri"/>
            </a:endParaRPr>
          </a:p>
          <a:p>
            <a:pPr marL="151493" indent="-83544">
              <a:buChar char="-"/>
              <a:tabLst>
                <a:tab pos="152050" algn="l"/>
              </a:tabLst>
            </a:pPr>
            <a:r>
              <a:rPr lang="fr-FR" sz="1228" spc="-4" dirty="0">
                <a:latin typeface="Calibri"/>
                <a:cs typeface="Calibri"/>
              </a:rPr>
              <a:t>Entreprise Gestionnaire </a:t>
            </a:r>
            <a:r>
              <a:rPr lang="fr-FR" sz="1228" spc="-9" dirty="0">
                <a:latin typeface="Calibri"/>
                <a:cs typeface="Calibri"/>
              </a:rPr>
              <a:t>avec </a:t>
            </a:r>
            <a:r>
              <a:rPr lang="fr-FR" sz="1228" spc="-13" dirty="0">
                <a:latin typeface="Calibri"/>
                <a:cs typeface="Calibri"/>
              </a:rPr>
              <a:t>contrat</a:t>
            </a:r>
            <a:endParaRPr lang="fr-FR" sz="1228" dirty="0">
              <a:latin typeface="Calibri"/>
              <a:cs typeface="Calibri"/>
            </a:endParaRPr>
          </a:p>
        </p:txBody>
      </p:sp>
      <p:sp>
        <p:nvSpPr>
          <p:cNvPr id="106" name="object 60"/>
          <p:cNvSpPr txBox="1"/>
          <p:nvPr/>
        </p:nvSpPr>
        <p:spPr>
          <a:xfrm>
            <a:off x="7572776" y="4224102"/>
            <a:ext cx="2158173" cy="389172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lang="fr-FR" sz="1228" dirty="0">
                <a:latin typeface="Calibri"/>
                <a:cs typeface="Calibri"/>
              </a:rPr>
              <a:t>3-</a:t>
            </a:r>
            <a:r>
              <a:rPr lang="fr-FR" sz="1228" spc="-13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Suivi</a:t>
            </a:r>
            <a:r>
              <a:rPr lang="fr-FR" sz="1228" spc="-13" dirty="0">
                <a:latin typeface="Calibri"/>
                <a:cs typeface="Calibri"/>
              </a:rPr>
              <a:t> </a:t>
            </a:r>
            <a:r>
              <a:rPr lang="fr-FR" sz="1228" spc="-9" dirty="0">
                <a:latin typeface="Calibri"/>
                <a:cs typeface="Calibri"/>
              </a:rPr>
              <a:t>rôle</a:t>
            </a:r>
            <a:r>
              <a:rPr lang="fr-FR" sz="1228" spc="-18" dirty="0">
                <a:latin typeface="Calibri"/>
                <a:cs typeface="Calibri"/>
              </a:rPr>
              <a:t> </a:t>
            </a:r>
            <a:r>
              <a:rPr lang="fr-FR" sz="1228" spc="-9" dirty="0">
                <a:latin typeface="Calibri"/>
                <a:cs typeface="Calibri"/>
              </a:rPr>
              <a:t>et</a:t>
            </a:r>
            <a:r>
              <a:rPr lang="fr-FR" sz="1228" spc="4" dirty="0">
                <a:latin typeface="Calibri"/>
                <a:cs typeface="Calibri"/>
              </a:rPr>
              <a:t> </a:t>
            </a:r>
            <a:r>
              <a:rPr lang="fr-FR" sz="1228" spc="-4" dirty="0" smtClean="0">
                <a:latin typeface="Calibri"/>
                <a:cs typeface="Calibri"/>
              </a:rPr>
              <a:t>Responsabilités</a:t>
            </a:r>
            <a:endParaRPr lang="fr-FR" sz="1228" dirty="0">
              <a:latin typeface="Calibri"/>
              <a:cs typeface="Calibri"/>
            </a:endParaRPr>
          </a:p>
          <a:p>
            <a:pPr marL="173771">
              <a:spcBef>
                <a:spcPts val="4"/>
              </a:spcBef>
            </a:pPr>
            <a:r>
              <a:rPr lang="fr-FR" sz="1228" dirty="0">
                <a:latin typeface="Calibri"/>
                <a:cs typeface="Calibri"/>
              </a:rPr>
              <a:t>Mise</a:t>
            </a:r>
            <a:r>
              <a:rPr lang="fr-FR" sz="1228" spc="-22" dirty="0">
                <a:latin typeface="Calibri"/>
                <a:cs typeface="Calibri"/>
              </a:rPr>
              <a:t> </a:t>
            </a:r>
            <a:r>
              <a:rPr lang="fr-FR" sz="1228" dirty="0">
                <a:latin typeface="Calibri"/>
                <a:cs typeface="Calibri"/>
              </a:rPr>
              <a:t>en</a:t>
            </a:r>
            <a:r>
              <a:rPr lang="fr-FR" sz="1228" spc="-18" dirty="0">
                <a:latin typeface="Calibri"/>
                <a:cs typeface="Calibri"/>
              </a:rPr>
              <a:t> </a:t>
            </a:r>
            <a:r>
              <a:rPr lang="fr-FR" sz="1228" spc="-9" dirty="0">
                <a:latin typeface="Calibri"/>
                <a:cs typeface="Calibri"/>
              </a:rPr>
              <a:t>œuvre</a:t>
            </a:r>
            <a:r>
              <a:rPr lang="fr-FR" sz="1228" spc="-1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PCDEAH</a:t>
            </a:r>
            <a:endParaRPr lang="fr-FR" sz="1228" dirty="0">
              <a:latin typeface="Calibri"/>
              <a:cs typeface="Calibri"/>
            </a:endParaRPr>
          </a:p>
        </p:txBody>
      </p:sp>
      <p:sp>
        <p:nvSpPr>
          <p:cNvPr id="107" name="object 63"/>
          <p:cNvSpPr txBox="1"/>
          <p:nvPr/>
        </p:nvSpPr>
        <p:spPr>
          <a:xfrm>
            <a:off x="2222500" y="5000625"/>
            <a:ext cx="1520468" cy="389172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lang="fr-FR" sz="1228" spc="-4" dirty="0">
                <a:latin typeface="Calibri"/>
                <a:cs typeface="Calibri"/>
              </a:rPr>
              <a:t>1-</a:t>
            </a:r>
            <a:r>
              <a:rPr lang="fr-FR" sz="1228" spc="-18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Mise</a:t>
            </a:r>
            <a:r>
              <a:rPr lang="fr-FR" sz="1228" spc="-22" dirty="0">
                <a:latin typeface="Calibri"/>
                <a:cs typeface="Calibri"/>
              </a:rPr>
              <a:t> </a:t>
            </a:r>
            <a:r>
              <a:rPr lang="fr-FR" sz="1228" dirty="0">
                <a:latin typeface="Calibri"/>
                <a:cs typeface="Calibri"/>
              </a:rPr>
              <a:t>à</a:t>
            </a:r>
            <a:r>
              <a:rPr lang="fr-FR" sz="1228" spc="-9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jour</a:t>
            </a:r>
            <a:r>
              <a:rPr lang="fr-FR" sz="1228" spc="-22" dirty="0">
                <a:latin typeface="Calibri"/>
                <a:cs typeface="Calibri"/>
              </a:rPr>
              <a:t> </a:t>
            </a:r>
            <a:r>
              <a:rPr lang="fr-FR" sz="1228" dirty="0">
                <a:latin typeface="Calibri"/>
                <a:cs typeface="Calibri"/>
              </a:rPr>
              <a:t>SE&amp;AM</a:t>
            </a:r>
          </a:p>
          <a:p>
            <a:pPr marL="149822">
              <a:spcBef>
                <a:spcPts val="4"/>
              </a:spcBef>
            </a:pPr>
            <a:r>
              <a:rPr lang="fr-FR" sz="1228" dirty="0">
                <a:latin typeface="Calibri"/>
                <a:cs typeface="Calibri"/>
              </a:rPr>
              <a:t>au</a:t>
            </a:r>
            <a:r>
              <a:rPr lang="fr-FR" sz="1228" spc="-26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niveau</a:t>
            </a:r>
            <a:r>
              <a:rPr lang="fr-FR" sz="1228" spc="-22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communal,</a:t>
            </a:r>
            <a:endParaRPr lang="fr-FR" sz="1228" dirty="0">
              <a:latin typeface="Calibri"/>
              <a:cs typeface="Calibri"/>
            </a:endParaRPr>
          </a:p>
        </p:txBody>
      </p:sp>
      <p:sp>
        <p:nvSpPr>
          <p:cNvPr id="108" name="object 64"/>
          <p:cNvSpPr txBox="1"/>
          <p:nvPr/>
        </p:nvSpPr>
        <p:spPr>
          <a:xfrm>
            <a:off x="4701280" y="5000625"/>
            <a:ext cx="2263993" cy="389172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246733" marR="4456" indent="-236150">
              <a:spcBef>
                <a:spcPts val="88"/>
              </a:spcBef>
            </a:pPr>
            <a:r>
              <a:rPr lang="fr-FR" sz="1228">
                <a:latin typeface="Calibri"/>
                <a:cs typeface="Calibri"/>
              </a:rPr>
              <a:t>2-</a:t>
            </a:r>
            <a:r>
              <a:rPr lang="fr-FR" sz="1228" spc="-13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Pratique</a:t>
            </a:r>
            <a:r>
              <a:rPr lang="fr-FR" sz="1228" spc="9">
                <a:latin typeface="Calibri"/>
                <a:cs typeface="Calibri"/>
              </a:rPr>
              <a:t> </a:t>
            </a:r>
            <a:r>
              <a:rPr lang="fr-FR" sz="1228" spc="-13">
                <a:latin typeface="Calibri"/>
                <a:cs typeface="Calibri"/>
              </a:rPr>
              <a:t>d’évaluation</a:t>
            </a:r>
            <a:r>
              <a:rPr lang="fr-FR" sz="1228" spc="18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périodique </a:t>
            </a:r>
            <a:r>
              <a:rPr lang="fr-FR" sz="1228" spc="-263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par</a:t>
            </a:r>
            <a:r>
              <a:rPr lang="fr-FR" sz="1228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SLC</a:t>
            </a:r>
            <a:r>
              <a:rPr lang="fr-FR" sz="1228" spc="-22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(SE&amp;AM)</a:t>
            </a:r>
            <a:endParaRPr lang="fr-FR" sz="1228">
              <a:latin typeface="Calibri"/>
              <a:cs typeface="Calibri"/>
            </a:endParaRPr>
          </a:p>
        </p:txBody>
      </p:sp>
      <p:sp>
        <p:nvSpPr>
          <p:cNvPr id="109" name="object 65"/>
          <p:cNvSpPr txBox="1"/>
          <p:nvPr/>
        </p:nvSpPr>
        <p:spPr>
          <a:xfrm>
            <a:off x="7572776" y="4924425"/>
            <a:ext cx="2277917" cy="578134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54278" marR="4456" indent="-143695">
              <a:spcBef>
                <a:spcPts val="88"/>
              </a:spcBef>
            </a:pPr>
            <a:r>
              <a:rPr lang="fr-FR" sz="1228" spc="-18" dirty="0">
                <a:latin typeface="Calibri"/>
                <a:cs typeface="Calibri"/>
              </a:rPr>
              <a:t>3-</a:t>
            </a:r>
            <a:r>
              <a:rPr lang="fr-FR" sz="1228" spc="-13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Rapport</a:t>
            </a:r>
            <a:r>
              <a:rPr lang="fr-FR" sz="1228" spc="-13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périodique</a:t>
            </a:r>
            <a:r>
              <a:rPr lang="fr-FR" sz="1228" spc="9" dirty="0">
                <a:latin typeface="Calibri"/>
                <a:cs typeface="Calibri"/>
              </a:rPr>
              <a:t> de </a:t>
            </a:r>
            <a:r>
              <a:rPr lang="fr-FR" sz="1228" spc="-4" dirty="0">
                <a:latin typeface="Calibri"/>
                <a:cs typeface="Calibri"/>
              </a:rPr>
              <a:t>performance </a:t>
            </a:r>
            <a:r>
              <a:rPr lang="fr-FR" sz="1228" spc="-263" dirty="0">
                <a:latin typeface="Calibri"/>
                <a:cs typeface="Calibri"/>
              </a:rPr>
              <a:t> </a:t>
            </a:r>
            <a:r>
              <a:rPr lang="fr-FR" sz="1228" spc="-4" dirty="0">
                <a:latin typeface="Calibri"/>
                <a:cs typeface="Calibri"/>
              </a:rPr>
              <a:t>PCDEAH</a:t>
            </a:r>
            <a:r>
              <a:rPr lang="fr-FR" sz="1228" spc="-9" dirty="0">
                <a:latin typeface="Calibri"/>
                <a:cs typeface="Calibri"/>
              </a:rPr>
              <a:t> avec </a:t>
            </a:r>
            <a:r>
              <a:rPr lang="fr-FR" sz="1228" spc="-4" dirty="0">
                <a:latin typeface="Calibri"/>
                <a:cs typeface="Calibri"/>
              </a:rPr>
              <a:t>évaluation</a:t>
            </a:r>
            <a:endParaRPr lang="fr-FR" sz="1228" dirty="0">
              <a:latin typeface="Calibri"/>
              <a:cs typeface="Calibri"/>
            </a:endParaRPr>
          </a:p>
        </p:txBody>
      </p:sp>
      <p:sp>
        <p:nvSpPr>
          <p:cNvPr id="111" name="object 66"/>
          <p:cNvSpPr txBox="1"/>
          <p:nvPr/>
        </p:nvSpPr>
        <p:spPr>
          <a:xfrm>
            <a:off x="2222500" y="5686425"/>
            <a:ext cx="2286271" cy="389172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lang="fr-FR" sz="1228" spc="-4">
                <a:latin typeface="Calibri"/>
                <a:cs typeface="Calibri"/>
              </a:rPr>
              <a:t>2-</a:t>
            </a:r>
            <a:r>
              <a:rPr lang="fr-FR" sz="1228" spc="-13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Suivi</a:t>
            </a:r>
            <a:r>
              <a:rPr lang="fr-FR" sz="1228" spc="-13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des</a:t>
            </a:r>
            <a:r>
              <a:rPr lang="fr-FR" sz="1228" spc="-9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ressources </a:t>
            </a:r>
            <a:r>
              <a:rPr lang="fr-FR" sz="1228">
                <a:latin typeface="Calibri"/>
                <a:cs typeface="Calibri"/>
              </a:rPr>
              <a:t>en</a:t>
            </a:r>
            <a:r>
              <a:rPr lang="fr-FR" sz="1228" spc="-18">
                <a:latin typeface="Calibri"/>
                <a:cs typeface="Calibri"/>
              </a:rPr>
              <a:t> </a:t>
            </a:r>
            <a:r>
              <a:rPr lang="fr-FR" sz="1228">
                <a:latin typeface="Calibri"/>
                <a:cs typeface="Calibri"/>
              </a:rPr>
              <a:t>eau</a:t>
            </a:r>
            <a:r>
              <a:rPr lang="fr-FR" sz="1228" spc="-13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STEAH</a:t>
            </a:r>
            <a:endParaRPr lang="fr-FR" sz="1228">
              <a:latin typeface="Calibri"/>
              <a:cs typeface="Calibri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4701280" y="5686425"/>
            <a:ext cx="2626620" cy="389172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lang="fr-FR" sz="1228" spc="-4">
                <a:latin typeface="Calibri"/>
                <a:cs typeface="Calibri"/>
              </a:rPr>
              <a:t>3-</a:t>
            </a:r>
            <a:r>
              <a:rPr lang="fr-FR" sz="1228" spc="-9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Protection</a:t>
            </a:r>
            <a:r>
              <a:rPr lang="fr-FR" sz="1228">
                <a:latin typeface="Calibri"/>
                <a:cs typeface="Calibri"/>
              </a:rPr>
              <a:t> </a:t>
            </a:r>
            <a:r>
              <a:rPr lang="fr-FR" sz="1228" spc="-9">
                <a:latin typeface="Calibri"/>
                <a:cs typeface="Calibri"/>
              </a:rPr>
              <a:t>et</a:t>
            </a:r>
            <a:r>
              <a:rPr lang="fr-FR" sz="1228" spc="-4">
                <a:latin typeface="Calibri"/>
                <a:cs typeface="Calibri"/>
              </a:rPr>
              <a:t> gestion</a:t>
            </a:r>
            <a:r>
              <a:rPr lang="fr-FR" sz="1228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des</a:t>
            </a:r>
            <a:r>
              <a:rPr lang="fr-FR" sz="1228" spc="-9">
                <a:latin typeface="Calibri"/>
                <a:cs typeface="Calibri"/>
              </a:rPr>
              <a:t> </a:t>
            </a:r>
            <a:r>
              <a:rPr lang="fr-FR" sz="1228" spc="-4">
                <a:latin typeface="Calibri"/>
                <a:cs typeface="Calibri"/>
              </a:rPr>
              <a:t>conflits</a:t>
            </a:r>
            <a:r>
              <a:rPr lang="fr-FR" sz="1228" spc="4">
                <a:latin typeface="Calibri"/>
                <a:cs typeface="Calibri"/>
              </a:rPr>
              <a:t> </a:t>
            </a:r>
            <a:r>
              <a:rPr lang="fr-FR" sz="1228" spc="-13">
                <a:latin typeface="Calibri"/>
                <a:cs typeface="Calibri"/>
              </a:rPr>
              <a:t>d’usage</a:t>
            </a:r>
            <a:endParaRPr lang="fr-FR" sz="1228">
              <a:latin typeface="Calibri"/>
              <a:cs typeface="Calibri"/>
            </a:endParaRPr>
          </a:p>
        </p:txBody>
      </p:sp>
      <p:sp>
        <p:nvSpPr>
          <p:cNvPr id="113" name="object 12"/>
          <p:cNvSpPr txBox="1"/>
          <p:nvPr/>
        </p:nvSpPr>
        <p:spPr>
          <a:xfrm>
            <a:off x="219660" y="6515288"/>
            <a:ext cx="2146915" cy="767658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 marR="4456" indent="-557" algn="ctr">
              <a:spcBef>
                <a:spcPts val="92"/>
              </a:spcBef>
            </a:pPr>
            <a:r>
              <a:rPr lang="fr-FR" sz="1200" spc="-4" dirty="0">
                <a:latin typeface="Gill Sans MT" panose="020B0502020104020203" pitchFamily="34" charset="0"/>
                <a:cs typeface="Calibri"/>
              </a:rPr>
              <a:t>Approche de travai</a:t>
            </a:r>
            <a:r>
              <a:rPr lang="fr-FR" sz="1200" spc="-9" dirty="0">
                <a:latin typeface="Gill Sans MT" panose="020B0502020104020203" pitchFamily="34" charset="0"/>
                <a:cs typeface="Calibri"/>
              </a:rPr>
              <a:t>l </a:t>
            </a:r>
            <a:r>
              <a:rPr lang="fr-FR" sz="1200" spc="-268" dirty="0">
                <a:latin typeface="Gill Sans MT" panose="020B0502020104020203" pitchFamily="34" charset="0"/>
                <a:cs typeface="Calibri"/>
              </a:rPr>
              <a:t> </a:t>
            </a:r>
            <a:r>
              <a:rPr lang="fr-FR" sz="1200" spc="-4" dirty="0">
                <a:latin typeface="Gill Sans MT" panose="020B0502020104020203" pitchFamily="34" charset="0"/>
                <a:cs typeface="Calibri"/>
              </a:rPr>
              <a:t>pour </a:t>
            </a:r>
            <a:r>
              <a:rPr lang="fr-FR" sz="1200" spc="-9" dirty="0">
                <a:latin typeface="Gill Sans MT" panose="020B0502020104020203" pitchFamily="34" charset="0"/>
                <a:cs typeface="Calibri"/>
              </a:rPr>
              <a:t>créer </a:t>
            </a:r>
            <a:r>
              <a:rPr lang="fr-FR" sz="1200" dirty="0">
                <a:latin typeface="Gill Sans MT" panose="020B0502020104020203" pitchFamily="34" charset="0"/>
                <a:cs typeface="Calibri"/>
              </a:rPr>
              <a:t>les </a:t>
            </a:r>
            <a:r>
              <a:rPr lang="fr-FR" sz="1200" spc="4" dirty="0">
                <a:latin typeface="Gill Sans MT" panose="020B0502020104020203" pitchFamily="34" charset="0"/>
                <a:cs typeface="Calibri"/>
              </a:rPr>
              <a:t> </a:t>
            </a:r>
            <a:r>
              <a:rPr lang="fr-FR" sz="1200" spc="-4" dirty="0">
                <a:latin typeface="Gill Sans MT" panose="020B0502020104020203" pitchFamily="34" charset="0"/>
                <a:cs typeface="Calibri"/>
              </a:rPr>
              <a:t>demandes,</a:t>
            </a:r>
            <a:r>
              <a:rPr lang="fr-FR" sz="1200" dirty="0">
                <a:latin typeface="Gill Sans MT" panose="020B0502020104020203" pitchFamily="34" charset="0"/>
                <a:cs typeface="Calibri"/>
              </a:rPr>
              <a:t> </a:t>
            </a:r>
            <a:r>
              <a:rPr lang="fr-FR" sz="1200" spc="-9" dirty="0">
                <a:latin typeface="Gill Sans MT" panose="020B0502020104020203" pitchFamily="34" charset="0"/>
                <a:cs typeface="Calibri"/>
              </a:rPr>
              <a:t>fournir</a:t>
            </a:r>
            <a:r>
              <a:rPr lang="fr-FR" sz="1200" spc="-4" dirty="0">
                <a:latin typeface="Gill Sans MT" panose="020B0502020104020203" pitchFamily="34" charset="0"/>
                <a:cs typeface="Calibri"/>
              </a:rPr>
              <a:t> des </a:t>
            </a:r>
            <a:r>
              <a:rPr lang="fr-FR" sz="1200" dirty="0">
                <a:latin typeface="Gill Sans MT" panose="020B0502020104020203" pitchFamily="34" charset="0"/>
                <a:cs typeface="Calibri"/>
              </a:rPr>
              <a:t>services </a:t>
            </a:r>
            <a:r>
              <a:rPr lang="fr-FR" sz="1200" spc="-4" dirty="0">
                <a:latin typeface="Gill Sans MT" panose="020B0502020104020203" pitchFamily="34" charset="0"/>
                <a:cs typeface="Calibri"/>
              </a:rPr>
              <a:t>de </a:t>
            </a:r>
            <a:r>
              <a:rPr lang="fr-FR" sz="1200" dirty="0">
                <a:latin typeface="Gill Sans MT" panose="020B0502020104020203" pitchFamily="34" charset="0"/>
                <a:cs typeface="Calibri"/>
              </a:rPr>
              <a:t> </a:t>
            </a:r>
            <a:r>
              <a:rPr lang="fr-FR" sz="1200" spc="-4" dirty="0">
                <a:latin typeface="Gill Sans MT" panose="020B0502020104020203" pitchFamily="34" charset="0"/>
                <a:cs typeface="Calibri"/>
              </a:rPr>
              <a:t>qualité </a:t>
            </a:r>
            <a:r>
              <a:rPr lang="fr-FR" sz="1200" spc="-9" dirty="0">
                <a:latin typeface="Gill Sans MT" panose="020B0502020104020203" pitchFamily="34" charset="0"/>
                <a:cs typeface="Calibri"/>
              </a:rPr>
              <a:t>et </a:t>
            </a:r>
            <a:r>
              <a:rPr lang="fr-FR" sz="1200" spc="-4" dirty="0">
                <a:latin typeface="Gill Sans MT" panose="020B0502020104020203" pitchFamily="34" charset="0"/>
                <a:cs typeface="Calibri"/>
              </a:rPr>
              <a:t>améliorer </a:t>
            </a:r>
            <a:r>
              <a:rPr lang="fr-FR" sz="1200" spc="-268" dirty="0">
                <a:latin typeface="Gill Sans MT" panose="020B0502020104020203" pitchFamily="34" charset="0"/>
                <a:cs typeface="Calibri"/>
              </a:rPr>
              <a:t> </a:t>
            </a:r>
            <a:r>
              <a:rPr lang="fr-FR" sz="1200" dirty="0">
                <a:latin typeface="Gill Sans MT" panose="020B0502020104020203" pitchFamily="34" charset="0"/>
                <a:cs typeface="Calibri"/>
              </a:rPr>
              <a:t>les </a:t>
            </a:r>
            <a:r>
              <a:rPr lang="fr-FR" sz="1200" spc="-9" dirty="0">
                <a:latin typeface="Gill Sans MT" panose="020B0502020104020203" pitchFamily="34" charset="0"/>
                <a:cs typeface="Calibri"/>
              </a:rPr>
              <a:t>comportements</a:t>
            </a:r>
            <a:r>
              <a:rPr lang="fr-FR" sz="1200" spc="-4" dirty="0">
                <a:latin typeface="Gill Sans MT" panose="020B0502020104020203" pitchFamily="34" charset="0"/>
                <a:cs typeface="Calibri"/>
              </a:rPr>
              <a:t> pour</a:t>
            </a:r>
            <a:r>
              <a:rPr lang="fr-FR" sz="1200" spc="-9" dirty="0">
                <a:latin typeface="Gill Sans MT" panose="020B0502020104020203" pitchFamily="34" charset="0"/>
                <a:cs typeface="Calibri"/>
              </a:rPr>
              <a:t> </a:t>
            </a:r>
            <a:r>
              <a:rPr lang="fr-FR" sz="1200" spc="-4" dirty="0">
                <a:latin typeface="Gill Sans MT" panose="020B0502020104020203" pitchFamily="34" charset="0"/>
                <a:cs typeface="Calibri"/>
              </a:rPr>
              <a:t>l’EAH</a:t>
            </a:r>
            <a:endParaRPr lang="fr-FR" sz="12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114" name="object 16"/>
          <p:cNvSpPr txBox="1"/>
          <p:nvPr/>
        </p:nvSpPr>
        <p:spPr>
          <a:xfrm>
            <a:off x="868722" y="1552436"/>
            <a:ext cx="848789" cy="200773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 spc="-4">
                <a:solidFill>
                  <a:schemeClr val="bg1"/>
                </a:solidFill>
                <a:latin typeface="Calibri"/>
                <a:cs typeface="Calibri"/>
              </a:rPr>
              <a:t>Coordination</a:t>
            </a:r>
            <a:endParaRPr lang="fr-FR" sz="1228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5" name="object 20"/>
          <p:cNvSpPr txBox="1"/>
          <p:nvPr/>
        </p:nvSpPr>
        <p:spPr>
          <a:xfrm>
            <a:off x="912098" y="2203396"/>
            <a:ext cx="806461" cy="389734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44557" marR="4456" indent="-33418">
              <a:spcBef>
                <a:spcPts val="92"/>
              </a:spcBef>
            </a:pPr>
            <a:r>
              <a:rPr lang="fr-FR" sz="1228" spc="-9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fr-FR" sz="1228" spc="-4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ifi</a:t>
            </a:r>
            <a:r>
              <a:rPr lang="fr-FR" sz="1228" spc="-18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fr-FR" sz="1228" spc="-13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tion  </a:t>
            </a:r>
            <a:r>
              <a:rPr lang="fr-FR" sz="1228" spc="-9">
                <a:solidFill>
                  <a:schemeClr val="bg1"/>
                </a:solidFill>
                <a:latin typeface="Calibri"/>
                <a:cs typeface="Calibri"/>
              </a:rPr>
              <a:t>stratégique</a:t>
            </a:r>
            <a:endParaRPr lang="fr-FR" sz="1228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6" name="object 24"/>
          <p:cNvSpPr txBox="1"/>
          <p:nvPr/>
        </p:nvSpPr>
        <p:spPr>
          <a:xfrm>
            <a:off x="868722" y="2963807"/>
            <a:ext cx="846004" cy="200773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 spc="-4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fr-FR" sz="1228" spc="-9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fr-FR" sz="1228" spc="-9">
                <a:solidFill>
                  <a:schemeClr val="bg1"/>
                </a:solidFill>
                <a:latin typeface="Calibri"/>
                <a:cs typeface="Calibri"/>
              </a:rPr>
              <a:t>nc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fr-FR" sz="1228" spc="-9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fr-FR" sz="1228" spc="-18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117" name="object 28"/>
          <p:cNvSpPr txBox="1"/>
          <p:nvPr/>
        </p:nvSpPr>
        <p:spPr>
          <a:xfrm>
            <a:off x="890443" y="3730185"/>
            <a:ext cx="802562" cy="200773"/>
          </a:xfrm>
          <a:prstGeom prst="rect">
            <a:avLst/>
          </a:prstGeom>
        </p:spPr>
        <p:txBody>
          <a:bodyPr vert="horz" wrap="square" lIns="0" tIns="11696" rIns="0" bIns="0" rtlCol="0">
            <a:spAutoFit/>
          </a:bodyPr>
          <a:lstStyle/>
          <a:p>
            <a:pPr marL="11139">
              <a:spcBef>
                <a:spcPts val="92"/>
              </a:spcBef>
            </a:pPr>
            <a:r>
              <a:rPr lang="fr-FR" sz="1228" spc="-9">
                <a:solidFill>
                  <a:schemeClr val="bg1"/>
                </a:solidFill>
                <a:latin typeface="Calibri"/>
                <a:cs typeface="Calibri"/>
              </a:rPr>
              <a:t>Redevabilité</a:t>
            </a:r>
            <a:endParaRPr lang="fr-FR" sz="1228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8" name="object 32"/>
          <p:cNvSpPr txBox="1"/>
          <p:nvPr/>
        </p:nvSpPr>
        <p:spPr>
          <a:xfrm>
            <a:off x="856469" y="4400096"/>
            <a:ext cx="870510" cy="389172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 marR="4456" indent="3899">
              <a:spcBef>
                <a:spcPts val="88"/>
              </a:spcBef>
            </a:pPr>
            <a:r>
              <a:rPr lang="fr-FR" sz="1228" spc="-9">
                <a:solidFill>
                  <a:schemeClr val="bg1"/>
                </a:solidFill>
                <a:latin typeface="Calibri"/>
                <a:cs typeface="Calibri"/>
              </a:rPr>
              <a:t>Arrangement </a:t>
            </a:r>
            <a:r>
              <a:rPr lang="fr-FR" sz="1228" spc="-268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fr-FR" sz="1228" spc="-13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tit</a:t>
            </a:r>
            <a:r>
              <a:rPr lang="fr-FR" sz="1228" spc="-9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tion</a:t>
            </a:r>
            <a:r>
              <a:rPr lang="fr-FR" sz="1228" spc="-9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el</a:t>
            </a:r>
          </a:p>
        </p:txBody>
      </p:sp>
      <p:sp>
        <p:nvSpPr>
          <p:cNvPr id="119" name="object 36"/>
          <p:cNvSpPr txBox="1"/>
          <p:nvPr/>
        </p:nvSpPr>
        <p:spPr>
          <a:xfrm>
            <a:off x="1132437" y="5165903"/>
            <a:ext cx="318574" cy="200210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lang="fr-FR" sz="1228" spc="-4">
                <a:solidFill>
                  <a:schemeClr val="bg1"/>
                </a:solidFill>
                <a:latin typeface="Calibri"/>
                <a:cs typeface="Calibri"/>
              </a:rPr>
              <a:t>Suivi</a:t>
            </a:r>
            <a:endParaRPr lang="fr-FR" sz="1228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0" name="object 40"/>
          <p:cNvSpPr txBox="1"/>
          <p:nvPr/>
        </p:nvSpPr>
        <p:spPr>
          <a:xfrm>
            <a:off x="831406" y="5782779"/>
            <a:ext cx="920635" cy="389172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342529" marR="4456" indent="-331947">
              <a:spcBef>
                <a:spcPts val="88"/>
              </a:spcBef>
            </a:pPr>
            <a:r>
              <a:rPr lang="fr-FR" sz="1228" spc="-18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ess</a:t>
            </a:r>
            <a:r>
              <a:rPr lang="fr-FR" sz="1228" spc="4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fr-FR" sz="1228" spc="-9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lang="fr-FR" sz="1228" spc="-22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lang="fr-FR" sz="1228" spc="-9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lang="fr-FR" sz="1228" spc="-13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r-FR" sz="1228">
                <a:solidFill>
                  <a:schemeClr val="bg1"/>
                </a:solidFill>
                <a:latin typeface="Calibri"/>
                <a:cs typeface="Calibri"/>
              </a:rPr>
              <a:t>en  eau</a:t>
            </a:r>
          </a:p>
        </p:txBody>
      </p:sp>
    </p:spTree>
    <p:extLst>
      <p:ext uri="{BB962C8B-B14F-4D97-AF65-F5344CB8AC3E}">
        <p14:creationId xmlns:p14="http://schemas.microsoft.com/office/powerpoint/2010/main" val="6070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68"/>
    </mc:Choice>
    <mc:Fallback xmlns="">
      <p:transition spd="slow" advTm="1132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EE5FB54-E55F-08E4-874D-BD442201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3" y="1405318"/>
            <a:ext cx="3189970" cy="23924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BB60E49-5D39-4F90-2F5A-B0FC9A38C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06" y="4327469"/>
            <a:ext cx="4009694" cy="27909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DB403EC-945B-F8D5-7087-51A8B508A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327931"/>
            <a:ext cx="5740398" cy="2790472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xmlns="" id="{99816F50-1B6C-F50B-97A4-745CC673FB94}"/>
              </a:ext>
            </a:extLst>
          </p:cNvPr>
          <p:cNvSpPr txBox="1"/>
          <p:nvPr/>
        </p:nvSpPr>
        <p:spPr>
          <a:xfrm>
            <a:off x="393700" y="352425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9EDF"/>
                </a:solidFill>
                <a:latin typeface="Gill Sans MT" panose="020B0502020104020203" pitchFamily="34" charset="0"/>
              </a:rPr>
              <a:t>Les principaux résultats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55842" y="1001231"/>
            <a:ext cx="2327628" cy="1493724"/>
          </a:xfrm>
          <a:prstGeom prst="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D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63957" y="1011950"/>
            <a:ext cx="2327628" cy="1493724"/>
          </a:xfrm>
          <a:prstGeom prst="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D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62666" y="997466"/>
            <a:ext cx="2327628" cy="1493724"/>
          </a:xfrm>
          <a:prstGeom prst="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D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6924" y="1286428"/>
            <a:ext cx="198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ill Sans MT" panose="020B0502020104020203" pitchFamily="34" charset="0"/>
              </a:rPr>
              <a:t>108 Communes ayant augmenté leur budget WASH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7984" y="1190625"/>
            <a:ext cx="2290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ill Sans MT" panose="020B0502020104020203" pitchFamily="34" charset="0"/>
              </a:rPr>
              <a:t>187 Communes avec mécanisme de redevabilité fonctionnel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33747" y="1313387"/>
            <a:ext cx="198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ill Sans MT" panose="020B0502020104020203" pitchFamily="34" charset="0"/>
              </a:rPr>
              <a:t>189 Communes avec MOC rentable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55842" y="2697902"/>
            <a:ext cx="2327628" cy="1493724"/>
          </a:xfrm>
          <a:prstGeom prst="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D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6924" y="3121598"/>
            <a:ext cx="1985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ill Sans MT" panose="020B0502020104020203" pitchFamily="34" charset="0"/>
              </a:rPr>
              <a:t>220 PCDEAH disponibles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40525" y="2694265"/>
            <a:ext cx="2327628" cy="1493724"/>
          </a:xfrm>
          <a:prstGeom prst="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D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1607" y="3117961"/>
            <a:ext cx="198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ill Sans MT" panose="020B0502020104020203" pitchFamily="34" charset="0"/>
              </a:rPr>
              <a:t>240 Communes ayant  mis à jour SE&amp;AM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62666" y="2702818"/>
            <a:ext cx="2327628" cy="1493724"/>
          </a:xfrm>
          <a:prstGeom prst="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D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43153" y="3265014"/>
            <a:ext cx="1985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ill Sans MT" panose="020B0502020104020203" pitchFamily="34" charset="0"/>
              </a:rPr>
              <a:t>208 STEAH actifs</a:t>
            </a:r>
          </a:p>
        </p:txBody>
      </p:sp>
    </p:spTree>
    <p:extLst>
      <p:ext uri="{BB962C8B-B14F-4D97-AF65-F5344CB8AC3E}">
        <p14:creationId xmlns:p14="http://schemas.microsoft.com/office/powerpoint/2010/main" val="31166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36"/>
    </mc:Choice>
    <mc:Fallback xmlns="">
      <p:transition spd="slow" advTm="724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99816F50-1B6C-F50B-97A4-745CC673FB94}"/>
              </a:ext>
            </a:extLst>
          </p:cNvPr>
          <p:cNvSpPr txBox="1"/>
          <p:nvPr/>
        </p:nvSpPr>
        <p:spPr>
          <a:xfrm>
            <a:off x="393700" y="352425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9EDF"/>
                </a:solidFill>
                <a:latin typeface="Gill Sans MT" panose="020B0502020104020203" pitchFamily="34" charset="0"/>
              </a:rPr>
              <a:t>Quels sont les changements 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5528" y="2714625"/>
            <a:ext cx="3142344" cy="4343400"/>
          </a:xfrm>
          <a:prstGeom prst="rect">
            <a:avLst/>
          </a:prstGeom>
          <a:solidFill>
            <a:srgbClr val="7F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2686" y="2714624"/>
            <a:ext cx="3142344" cy="4343400"/>
          </a:xfrm>
          <a:prstGeom prst="rect">
            <a:avLst/>
          </a:prstGeom>
          <a:solidFill>
            <a:srgbClr val="9E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08370" y="2714623"/>
            <a:ext cx="3142344" cy="4343400"/>
          </a:xfrm>
          <a:prstGeom prst="rect">
            <a:avLst/>
          </a:prstGeom>
          <a:solidFill>
            <a:srgbClr val="2E9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2686" y="1724024"/>
            <a:ext cx="314234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75528" y="1724024"/>
            <a:ext cx="314234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08370" y="1728106"/>
            <a:ext cx="314234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858" y="183674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9247D"/>
                </a:solidFill>
                <a:latin typeface="Gill Sans MT" panose="020B0502020104020203" pitchFamily="34" charset="0"/>
              </a:rPr>
              <a:t>Services – Changement de comportements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37000" y="184512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F3F1F"/>
                </a:solidFill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Redevabilité et </a:t>
            </a:r>
          </a:p>
          <a:p>
            <a:r>
              <a:rPr lang="fr-FR" b="1" dirty="0">
                <a:solidFill>
                  <a:srgbClr val="7F3F1F"/>
                </a:solidFill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régulation</a:t>
            </a:r>
            <a:endParaRPr lang="fr-FR" b="1" dirty="0">
              <a:solidFill>
                <a:srgbClr val="7F3F1F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9842" y="183129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9145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Environnement - Ressources en eau</a:t>
            </a:r>
            <a:endParaRPr lang="fr-FR" dirty="0">
              <a:solidFill>
                <a:srgbClr val="2E9145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158" y="2841484"/>
            <a:ext cx="2819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Opération et maintenance des infrastructures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Construction/réhabilitation des ouvrages EAH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Maitrise des activités d’opération et de maintenances des ouvrages par le STEAH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Reprise des bonnes habitudes en assainissement des chefs lieux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Extension des réseaux d’AEP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31557" y="2841484"/>
            <a:ext cx="2819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Feed-back des autorités sur le traitement des doléances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Intermédiation sociale entre GIC – COMMUNE - communauté – STD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  <a:latin typeface="Gill Sans MT" panose="020B0502020104020203" pitchFamily="34" charset="0"/>
              <a:ea typeface="MS Mincho" panose="02020609040205080304" pitchFamily="49" charset="-128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  <a:latin typeface="Gill Sans MT" panose="020B0502020104020203" pitchFamily="34" charset="0"/>
              <a:ea typeface="MS Mincho" panose="02020609040205080304" pitchFamily="49" charset="-128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  <a:latin typeface="Gill Sans MT" panose="020B0502020104020203" pitchFamily="34" charset="0"/>
              <a:ea typeface="MS Mincho" panose="02020609040205080304" pitchFamily="49" charset="-128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  <a:latin typeface="Gill Sans MT" panose="020B0502020104020203" pitchFamily="34" charset="0"/>
              <a:ea typeface="MS Mincho" panose="02020609040205080304" pitchFamily="49" charset="-128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  <a:latin typeface="Gill Sans MT" panose="020B0502020104020203" pitchFamily="34" charset="0"/>
              <a:ea typeface="MS Mincho" panose="02020609040205080304" pitchFamily="49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6256" y="2778053"/>
            <a:ext cx="2819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Reboisement par les Communes : protection des points de captage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Panneaux d’interdiction sur les périmètres de captage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  <a:latin typeface="Gill Sans MT" panose="020B0502020104020203" pitchFamily="34" charset="0"/>
              <a:ea typeface="MS Mincho" panose="02020609040205080304" pitchFamily="49" charset="-128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  <a:latin typeface="Gill Sans MT" panose="020B0502020104020203" pitchFamily="34" charset="0"/>
              <a:ea typeface="MS Mincho" panose="02020609040205080304" pitchFamily="49" charset="-128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  <a:latin typeface="Gill Sans MT" panose="020B0502020104020203" pitchFamily="34" charset="0"/>
              <a:ea typeface="MS Mincho" panose="02020609040205080304" pitchFamily="49" charset="-128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  <a:latin typeface="Gill Sans MT" panose="020B0502020104020203" pitchFamily="34" charset="0"/>
              <a:ea typeface="MS Mincho" panose="02020609040205080304" pitchFamily="49" charset="-128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  <a:latin typeface="Gill Sans MT" panose="020B0502020104020203" pitchFamily="34" charset="0"/>
              <a:ea typeface="MS Mincho" panose="02020609040205080304" pitchFamily="49" charset="-128"/>
            </a:endParaRPr>
          </a:p>
        </p:txBody>
      </p:sp>
      <p:grpSp>
        <p:nvGrpSpPr>
          <p:cNvPr id="30" name="Group 4"/>
          <p:cNvGrpSpPr>
            <a:grpSpLocks noChangeAspect="1"/>
          </p:cNvGrpSpPr>
          <p:nvPr/>
        </p:nvGrpSpPr>
        <p:grpSpPr bwMode="auto">
          <a:xfrm>
            <a:off x="442686" y="946148"/>
            <a:ext cx="3142344" cy="695325"/>
            <a:chOff x="338" y="600"/>
            <a:chExt cx="1937" cy="438"/>
          </a:xfrm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8" y="600"/>
              <a:ext cx="1937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600"/>
              <a:ext cx="194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Image 7">
            <a:extLst>
              <a:ext uri="{FF2B5EF4-FFF2-40B4-BE49-F238E27FC236}">
                <a16:creationId xmlns:a16="http://schemas.microsoft.com/office/drawing/2014/main" xmlns="" id="{F763DBB1-7386-F4F8-F664-31B53CD57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857" y="946148"/>
            <a:ext cx="3126015" cy="695325"/>
          </a:xfrm>
          <a:prstGeom prst="rect">
            <a:avLst/>
          </a:prstGeom>
        </p:spPr>
      </p:pic>
      <p:pic>
        <p:nvPicPr>
          <p:cNvPr id="34" name="Image 9">
            <a:extLst>
              <a:ext uri="{FF2B5EF4-FFF2-40B4-BE49-F238E27FC236}">
                <a16:creationId xmlns:a16="http://schemas.microsoft.com/office/drawing/2014/main" xmlns="" id="{C63566FB-B0D9-77AE-2511-1A1DA107F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588" y="939075"/>
            <a:ext cx="3134126" cy="7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96"/>
    </mc:Choice>
    <mc:Fallback xmlns="">
      <p:transition spd="slow" advTm="9209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99816F50-1B6C-F50B-97A4-745CC673FB94}"/>
              </a:ext>
            </a:extLst>
          </p:cNvPr>
          <p:cNvSpPr txBox="1"/>
          <p:nvPr/>
        </p:nvSpPr>
        <p:spPr>
          <a:xfrm>
            <a:off x="393700" y="352425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9EDF"/>
                </a:solidFill>
                <a:latin typeface="Gill Sans MT" panose="020B0502020104020203" pitchFamily="34" charset="0"/>
              </a:rPr>
              <a:t>Quels sont les changements 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5528" y="2714625"/>
            <a:ext cx="3142344" cy="4343400"/>
          </a:xfrm>
          <a:prstGeom prst="rect">
            <a:avLst/>
          </a:prstGeom>
          <a:solidFill>
            <a:srgbClr val="007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2686" y="2714624"/>
            <a:ext cx="3142344" cy="4343400"/>
          </a:xfrm>
          <a:prstGeom prst="rect">
            <a:avLst/>
          </a:prstGeom>
          <a:solidFill>
            <a:srgbClr val="F6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08370" y="2714623"/>
            <a:ext cx="3142344" cy="4343400"/>
          </a:xfrm>
          <a:prstGeom prst="rect">
            <a:avLst/>
          </a:prstGeom>
          <a:solidFill>
            <a:srgbClr val="118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2686" y="1899374"/>
            <a:ext cx="3142344" cy="71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75528" y="1899374"/>
            <a:ext cx="3142344" cy="71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08370" y="1903456"/>
            <a:ext cx="3142344" cy="71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2269" y="207150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5BF25"/>
                </a:solidFill>
                <a:latin typeface="Gill Sans MT" panose="020B0502020104020203" pitchFamily="34" charset="0"/>
              </a:rPr>
              <a:t>Suivi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37000" y="207150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DB5"/>
                </a:solidFill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Planification stratégique</a:t>
            </a:r>
            <a:endParaRPr lang="fr-FR" b="1" dirty="0">
              <a:solidFill>
                <a:srgbClr val="007DB5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9841" y="207150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18089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Finance</a:t>
            </a:r>
            <a:endParaRPr lang="fr-FR" dirty="0">
              <a:solidFill>
                <a:srgbClr val="118089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158" y="3006656"/>
            <a:ext cx="2819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Suivi technique et financier entrepris par la Commune via STEAH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Remontée des données SE&amp;AM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Suivi </a:t>
            </a:r>
            <a:r>
              <a:rPr lang="fr-FR" sz="1600" dirty="0" smtClean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de la satisfaction </a:t>
            </a: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des ménages sur les services WASH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  <a:latin typeface="Gill Sans MT" panose="020B0502020104020203" pitchFamily="34" charset="0"/>
              <a:ea typeface="MS Mincho" panose="02020609040205080304" pitchFamily="49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1557" y="3006656"/>
            <a:ext cx="2819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Disponibilité de PCDEAH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PDLII actualisé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Négociation de partenariat avec privée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Recherche de PTF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46256" y="2943225"/>
            <a:ext cx="28194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Disponibilité de budget EAH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Mobilisation des recettes fiscales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Identification d’autres types de ressources fiscales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Mobilisation des fonds FDL, CLD</a:t>
            </a:r>
          </a:p>
        </p:txBody>
      </p:sp>
      <p:pic>
        <p:nvPicPr>
          <p:cNvPr id="20" name="Image 13">
            <a:extLst>
              <a:ext uri="{FF2B5EF4-FFF2-40B4-BE49-F238E27FC236}">
                <a16:creationId xmlns:a16="http://schemas.microsoft.com/office/drawing/2014/main" xmlns="" id="{D29F237D-8845-80B3-55F1-94C8BA1A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7" y="1114425"/>
            <a:ext cx="3142344" cy="707161"/>
          </a:xfrm>
          <a:prstGeom prst="rect">
            <a:avLst/>
          </a:prstGeom>
        </p:spPr>
      </p:pic>
      <p:pic>
        <p:nvPicPr>
          <p:cNvPr id="23" name="Image 18">
            <a:extLst>
              <a:ext uri="{FF2B5EF4-FFF2-40B4-BE49-F238E27FC236}">
                <a16:creationId xmlns:a16="http://schemas.microsoft.com/office/drawing/2014/main" xmlns="" id="{5786A77D-3203-257D-65DE-226562B6E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84" y="1114425"/>
            <a:ext cx="3147787" cy="700353"/>
          </a:xfrm>
          <a:prstGeom prst="rect">
            <a:avLst/>
          </a:prstGeom>
        </p:spPr>
      </p:pic>
      <p:pic>
        <p:nvPicPr>
          <p:cNvPr id="24" name="Image 20">
            <a:extLst>
              <a:ext uri="{FF2B5EF4-FFF2-40B4-BE49-F238E27FC236}">
                <a16:creationId xmlns:a16="http://schemas.microsoft.com/office/drawing/2014/main" xmlns="" id="{6A6B684A-84FE-598B-B9AB-D55B6AD4B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370" y="1114425"/>
            <a:ext cx="3142343" cy="7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96"/>
    </mc:Choice>
    <mc:Fallback xmlns="">
      <p:transition spd="slow" advTm="920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99816F50-1B6C-F50B-97A4-745CC673FB94}"/>
              </a:ext>
            </a:extLst>
          </p:cNvPr>
          <p:cNvSpPr txBox="1"/>
          <p:nvPr/>
        </p:nvSpPr>
        <p:spPr>
          <a:xfrm>
            <a:off x="393700" y="352425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9EDF"/>
                </a:solidFill>
                <a:latin typeface="Gill Sans MT" panose="020B0502020104020203" pitchFamily="34" charset="0"/>
              </a:rPr>
              <a:t>Quels sont les changements 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5528" y="2714625"/>
            <a:ext cx="3142344" cy="4508570"/>
          </a:xfrm>
          <a:prstGeom prst="rect">
            <a:avLst/>
          </a:prstGeom>
          <a:solidFill>
            <a:srgbClr val="C73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2686" y="2714624"/>
            <a:ext cx="3142344" cy="4508570"/>
          </a:xfrm>
          <a:prstGeom prst="rect">
            <a:avLst/>
          </a:prstGeom>
          <a:solidFill>
            <a:srgbClr val="85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08370" y="2714623"/>
            <a:ext cx="3142344" cy="4508570"/>
          </a:xfrm>
          <a:prstGeom prst="rect">
            <a:avLst/>
          </a:prstGeom>
          <a:solidFill>
            <a:srgbClr val="DE4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2686" y="1899374"/>
            <a:ext cx="3142344" cy="71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75528" y="1899374"/>
            <a:ext cx="3142344" cy="71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08370" y="1903456"/>
            <a:ext cx="3142344" cy="71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476" y="2071508"/>
            <a:ext cx="29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85BE46"/>
                </a:solidFill>
                <a:latin typeface="Gill Sans MT" panose="020B0502020104020203" pitchFamily="34" charset="0"/>
              </a:rPr>
              <a:t>Genre – Inclusion sociale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80968" y="2071508"/>
            <a:ext cx="314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73629"/>
                </a:solidFill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Arrangement institutionnel</a:t>
            </a:r>
            <a:endParaRPr lang="fr-FR" b="1" dirty="0">
              <a:solidFill>
                <a:srgbClr val="C73629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4612" y="2071508"/>
            <a:ext cx="302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E4377"/>
                </a:solidFill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Coordination - Intégration</a:t>
            </a:r>
            <a:endParaRPr lang="fr-FR" b="1" dirty="0">
              <a:solidFill>
                <a:srgbClr val="DE4377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158" y="285425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Initiatives soutenues par les maires jeunes et les femmes maires leaders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31557" y="2714625"/>
            <a:ext cx="2819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Mode opératoire entre CTD et STD plus clair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Partage de responsabilités entre la commune et les STD et les autres structures communautaires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Appui /implication des STD aux communes et institutions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Mise en relation entre Commune- DREAH- District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SRMO au niveau régional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46256" y="2790825"/>
            <a:ext cx="28194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Leadership des DREAH, Communes dans le secteur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Mapping des intervenants dans la Commune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Conduite des revues communales et des réunions communautaires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Coordination multi-sectorielle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Intégration avec les autres secteurs autre que WASH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  <a:ea typeface="MS Mincho" panose="02020609040205080304" pitchFamily="49" charset="-128"/>
              </a:rPr>
              <a:t>Revue communale</a:t>
            </a:r>
          </a:p>
        </p:txBody>
      </p:sp>
      <p:pic>
        <p:nvPicPr>
          <p:cNvPr id="23" name="Image 18">
            <a:extLst>
              <a:ext uri="{FF2B5EF4-FFF2-40B4-BE49-F238E27FC236}">
                <a16:creationId xmlns:a16="http://schemas.microsoft.com/office/drawing/2014/main" xmlns="" id="{5786A77D-3203-257D-65DE-226562B6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084" y="1114425"/>
            <a:ext cx="3147787" cy="700353"/>
          </a:xfrm>
          <a:prstGeom prst="rect">
            <a:avLst/>
          </a:prstGeom>
        </p:spPr>
      </p:pic>
      <p:pic>
        <p:nvPicPr>
          <p:cNvPr id="25" name="Image 6">
            <a:extLst>
              <a:ext uri="{FF2B5EF4-FFF2-40B4-BE49-F238E27FC236}">
                <a16:creationId xmlns:a16="http://schemas.microsoft.com/office/drawing/2014/main" xmlns="" id="{DAA64ED4-1772-66C4-AD6A-95B70D877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85" y="1101070"/>
            <a:ext cx="3136899" cy="694063"/>
          </a:xfrm>
          <a:prstGeom prst="rect">
            <a:avLst/>
          </a:prstGeom>
        </p:spPr>
      </p:pic>
      <p:pic>
        <p:nvPicPr>
          <p:cNvPr id="30" name="Image 10">
            <a:extLst>
              <a:ext uri="{FF2B5EF4-FFF2-40B4-BE49-F238E27FC236}">
                <a16:creationId xmlns:a16="http://schemas.microsoft.com/office/drawing/2014/main" xmlns="" id="{03450AC4-8970-6FB9-2FD5-CEC1404A3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083" y="1101069"/>
            <a:ext cx="3147788" cy="694063"/>
          </a:xfrm>
          <a:prstGeom prst="rect">
            <a:avLst/>
          </a:prstGeom>
        </p:spPr>
      </p:pic>
      <p:pic>
        <p:nvPicPr>
          <p:cNvPr id="31" name="Image 14">
            <a:extLst>
              <a:ext uri="{FF2B5EF4-FFF2-40B4-BE49-F238E27FC236}">
                <a16:creationId xmlns:a16="http://schemas.microsoft.com/office/drawing/2014/main" xmlns="" id="{4FE2C9FB-1F7C-7159-E1D2-81DA8502DB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37"/>
          <a:stretch/>
        </p:blipFill>
        <p:spPr>
          <a:xfrm>
            <a:off x="7108370" y="1101069"/>
            <a:ext cx="3142344" cy="6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96"/>
    </mc:Choice>
    <mc:Fallback xmlns="">
      <p:transition spd="slow" advTm="9209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xmlns="" id="{CD21B430-7C05-1854-6E21-6E92E59262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2" b="27354"/>
          <a:stretch/>
        </p:blipFill>
        <p:spPr>
          <a:xfrm>
            <a:off x="241300" y="253446"/>
            <a:ext cx="10227129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4700" y="38576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9EDF"/>
                </a:solidFill>
                <a:latin typeface="Gill Sans MT" panose="020B0502020104020203" pitchFamily="34" charset="0"/>
              </a:rPr>
              <a:t>Les bonnes pratiques</a:t>
            </a:r>
            <a:endParaRPr lang="en-US" sz="3200" b="1" dirty="0">
              <a:solidFill>
                <a:srgbClr val="009EDF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B52C2A10-F6F1-7062-06FB-8C48D4F2F1A6}"/>
              </a:ext>
            </a:extLst>
          </p:cNvPr>
          <p:cNvSpPr txBox="1"/>
          <p:nvPr/>
        </p:nvSpPr>
        <p:spPr>
          <a:xfrm>
            <a:off x="774700" y="4772025"/>
            <a:ext cx="922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  <a:cs typeface="Arial" panose="020B0604020202020204" pitchFamily="34" charset="0"/>
              </a:rPr>
              <a:t>Implication des STD (MID, District, DREAH, SRB, DRI) pendant le processus de formation et d’accompagnement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  <a:cs typeface="Arial" panose="020B0604020202020204" pitchFamily="34" charset="0"/>
              </a:rPr>
              <a:t>Alignement et engagement des communes aux objectifs sectoriels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  <a:cs typeface="Arial" panose="020B0604020202020204" pitchFamily="34" charset="0"/>
              </a:rPr>
              <a:t>Revue Communale semestrielle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  <a:cs typeface="Arial" panose="020B0604020202020204" pitchFamily="34" charset="0"/>
              </a:rPr>
              <a:t>Coaching collectif des STEAH par la DREAH </a:t>
            </a:r>
          </a:p>
        </p:txBody>
      </p:sp>
    </p:spTree>
    <p:extLst>
      <p:ext uri="{BB962C8B-B14F-4D97-AF65-F5344CB8AC3E}">
        <p14:creationId xmlns:p14="http://schemas.microsoft.com/office/powerpoint/2010/main" val="39714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87"/>
    </mc:Choice>
    <mc:Fallback xmlns="">
      <p:transition spd="slow" advTm="543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30215" y="7334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9EDF"/>
                </a:solidFill>
                <a:latin typeface="Gill Sans MT" panose="020B0502020104020203" pitchFamily="34" charset="0"/>
              </a:rPr>
              <a:t>Les leçons apprises</a:t>
            </a:r>
            <a:endParaRPr lang="en-US" sz="3200" b="1" dirty="0">
              <a:solidFill>
                <a:srgbClr val="009ED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B07CF67E-76CF-5EC5-A055-D907C051C615}"/>
              </a:ext>
            </a:extLst>
          </p:cNvPr>
          <p:cNvSpPr txBox="1"/>
          <p:nvPr/>
        </p:nvSpPr>
        <p:spPr>
          <a:xfrm>
            <a:off x="5030215" y="1654314"/>
            <a:ext cx="504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Vulgariser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répéter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les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principes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généraux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du Code de l’eau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lors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des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réunions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communales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réunions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communautaires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et des formations  (en introduction)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Formaliser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le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statut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/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contrat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 des STEAH au niveau de la Commune et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Le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relai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de la DREAH par rapport aux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foires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EAH sur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l’engagement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du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secteur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privé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au niveau des Communes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cibles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08352CF-53CB-BAA5-E5C0-86BBC3300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8" r="24185"/>
          <a:stretch/>
        </p:blipFill>
        <p:spPr>
          <a:xfrm>
            <a:off x="241300" y="276225"/>
            <a:ext cx="43434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94"/>
    </mc:Choice>
    <mc:Fallback xmlns="">
      <p:transition spd="slow" advTm="43294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DF"/>
      </a:accent1>
      <a:accent2>
        <a:srgbClr val="37CE1F"/>
      </a:accent2>
      <a:accent3>
        <a:srgbClr val="F2AF32"/>
      </a:accent3>
      <a:accent4>
        <a:srgbClr val="29E1CE"/>
      </a:accent4>
      <a:accent5>
        <a:srgbClr val="BA0C2F"/>
      </a:accent5>
      <a:accent6>
        <a:srgbClr val="002F6C"/>
      </a:accent6>
      <a:hlink>
        <a:srgbClr val="6C6463"/>
      </a:hlink>
      <a:folHlink>
        <a:srgbClr val="0067B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3536</TotalTime>
  <Words>1629</Words>
  <Application>Microsoft Office PowerPoint</Application>
  <PresentationFormat>Personnalisé</PresentationFormat>
  <Paragraphs>205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MS Mincho</vt:lpstr>
      <vt:lpstr>Times New Roman</vt:lpstr>
      <vt:lpstr>Trebuchet MS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CARE</dc:creator>
  <cp:lastModifiedBy>LENOVO</cp:lastModifiedBy>
  <cp:revision>275</cp:revision>
  <dcterms:created xsi:type="dcterms:W3CDTF">2021-04-21T12:20:21Z</dcterms:created>
  <dcterms:modified xsi:type="dcterms:W3CDTF">2022-09-30T06:31:57Z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2021-04-21T00:00:00Z</vt:filetime>
  </property>
</Properties>
</file>