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0" r:id="rId2"/>
    <p:sldId id="307" r:id="rId3"/>
    <p:sldId id="323" r:id="rId4"/>
    <p:sldId id="967" r:id="rId5"/>
    <p:sldId id="659" r:id="rId6"/>
    <p:sldId id="657" r:id="rId7"/>
    <p:sldId id="658" r:id="rId8"/>
    <p:sldId id="664" r:id="rId9"/>
    <p:sldId id="663" r:id="rId10"/>
    <p:sldId id="667" r:id="rId11"/>
    <p:sldId id="668" r:id="rId12"/>
    <p:sldId id="670" r:id="rId13"/>
    <p:sldId id="673" r:id="rId14"/>
    <p:sldId id="674" r:id="rId15"/>
    <p:sldId id="671" r:id="rId16"/>
    <p:sldId id="676" r:id="rId17"/>
    <p:sldId id="322" r:id="rId18"/>
    <p:sldId id="660" r:id="rId19"/>
    <p:sldId id="285" r:id="rId20"/>
    <p:sldId id="283" r:id="rId21"/>
  </p:sldIdLst>
  <p:sldSz cx="12192000" cy="6858000"/>
  <p:notesSz cx="6858000" cy="9144000"/>
  <p:defaultTextStyle>
    <a:defPPr>
      <a:defRPr lang="fr-M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Crichton-Smith" initials="HCS" lastIdx="20" clrIdx="0">
    <p:extLst>
      <p:ext uri="{19B8F6BF-5375-455C-9EA6-DF929625EA0E}">
        <p15:presenceInfo xmlns:p15="http://schemas.microsoft.com/office/powerpoint/2012/main" userId="S::HannahCrichtonSmith@wateraid.org::d0c03997-ddf2-4b8f-bfcc-ddcb242385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ADB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708684C-4D16-4618-839F-0558EEFCDFE6}" styleName="">
    <a:wholeTbl>
      <a:tcTxStyle>
        <a:font>
          <a:latin typeface="VAG Rounded Std Light"/>
          <a:ea typeface="VAG Rounded Std Light"/>
          <a:cs typeface="VAG Rounded Std Light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wholeTbl>
    <a:band2H>
      <a:tcTxStyle>
        <a:font>
          <a:latin typeface=""/>
          <a:ea typeface=""/>
          <a:cs typeface=""/>
        </a:font>
      </a:tcTxStyle>
      <a:tcStyle>
        <a:tcBdr/>
        <a:fill>
          <a:solidFill>
            <a:srgbClr val="FFFFFF"/>
          </a:solidFill>
        </a:fill>
      </a:tcStyle>
    </a:band2H>
    <a:firstCol>
      <a:tcTxStyle b="on">
        <a:font>
          <a:latin typeface="VAG Rounded Std Light"/>
          <a:ea typeface="VAG Rounded Std Light"/>
          <a:cs typeface="VAG Rounded Std Light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Col>
    <a:lastRow>
      <a:tcTxStyle b="on">
        <a:font>
          <a:latin typeface="VAG Rounded Std Light"/>
          <a:ea typeface="VAG Rounded Std Light"/>
          <a:cs typeface="VAG Rounded Std Light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5080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lastRow>
    <a:firstRow>
      <a:tcTxStyle b="on">
        <a:font>
          <a:latin typeface="VAG Rounded Std Light"/>
          <a:ea typeface="VAG Rounded Std Light"/>
          <a:cs typeface="VAG Rounded Std Light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4C3C2611-4C71-4FC5-86AE-919BDF0F9419}" styleName="">
    <a:wholeTbl>
      <a:tcTxStyle>
        <a:font>
          <a:latin typeface="VAG Rounded Std Light"/>
          <a:ea typeface="VAG Rounded Std Light"/>
          <a:cs typeface="VAG Rounded Std Light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CAD7DD"/>
          </a:solidFill>
        </a:fill>
      </a:tcStyle>
    </a:wholeTbl>
    <a:band2H>
      <a:tcTxStyle>
        <a:font>
          <a:latin typeface=""/>
          <a:ea typeface=""/>
          <a:cs typeface=""/>
        </a:font>
      </a:tcTxStyle>
      <a:tcStyle>
        <a:tcBdr/>
        <a:fill>
          <a:solidFill>
            <a:srgbClr val="E6ECEF"/>
          </a:solidFill>
        </a:fill>
      </a:tcStyle>
    </a:band2H>
    <a:firstCol>
      <a:tcTxStyle b="on">
        <a:font>
          <a:latin typeface="VAG Rounded Std Light"/>
          <a:ea typeface="VAG Rounded Std Light"/>
          <a:cs typeface="VAG Rounded Std Light"/>
        </a:font>
        <a:srgbClr val="FFFFFF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7E97"/>
          </a:solidFill>
        </a:fill>
      </a:tcStyle>
    </a:firstCol>
    <a:lastRow>
      <a:tcTxStyle b="on">
        <a:font>
          <a:latin typeface="VAG Rounded Std Light"/>
          <a:ea typeface="VAG Rounded Std Light"/>
          <a:cs typeface="VAG Rounded Std Light"/>
        </a:font>
        <a:srgbClr val="FFFFFF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7E97"/>
          </a:solidFill>
        </a:fill>
      </a:tcStyle>
    </a:lastRow>
    <a:firstRow>
      <a:tcTxStyle b="on">
        <a:font>
          <a:latin typeface="VAG Rounded Std Light"/>
          <a:ea typeface="VAG Rounded Std Light"/>
          <a:cs typeface="VAG Rounded Std Light"/>
        </a:font>
        <a:srgbClr val="FFFFFF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7E97"/>
          </a:solidFill>
        </a:fill>
      </a:tcStyle>
    </a:firstRow>
  </a:tblStyle>
  <a:tblStyle styleId="{C7B018BB-80A7-4F77-B60F-C8B233D01FF8}" styleName="">
    <a:wholeTbl>
      <a:tcTxStyle>
        <a:font>
          <a:latin typeface="VAG Rounded Std Light"/>
          <a:ea typeface="VAG Rounded Std Light"/>
          <a:cs typeface="VAG Rounded Std Light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DE5CA"/>
          </a:solidFill>
        </a:fill>
      </a:tcStyle>
    </a:wholeTbl>
    <a:band2H>
      <a:tcTxStyle>
        <a:font>
          <a:latin typeface=""/>
          <a:ea typeface=""/>
          <a:cs typeface=""/>
        </a:font>
      </a:tcTxStyle>
      <a:tcStyle>
        <a:tcBdr/>
        <a:fill>
          <a:solidFill>
            <a:srgbClr val="FEF2E6"/>
          </a:solidFill>
        </a:fill>
      </a:tcStyle>
    </a:band2H>
    <a:firstCol>
      <a:tcTxStyle b="on">
        <a:font>
          <a:latin typeface="VAG Rounded Std Light"/>
          <a:ea typeface="VAG Rounded Std Light"/>
          <a:cs typeface="VAG Rounded Std Light"/>
        </a:font>
        <a:srgbClr val="FFFFFF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AB400"/>
          </a:solidFill>
        </a:fill>
      </a:tcStyle>
    </a:firstCol>
    <a:lastRow>
      <a:tcTxStyle b="on">
        <a:font>
          <a:latin typeface="VAG Rounded Std Light"/>
          <a:ea typeface="VAG Rounded Std Light"/>
          <a:cs typeface="VAG Rounded Std Light"/>
        </a:font>
        <a:srgbClr val="FFFFFF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AB400"/>
          </a:solidFill>
        </a:fill>
      </a:tcStyle>
    </a:lastRow>
    <a:firstRow>
      <a:tcTxStyle b="on">
        <a:font>
          <a:latin typeface="VAG Rounded Std Light"/>
          <a:ea typeface="VAG Rounded Std Light"/>
          <a:cs typeface="VAG Rounded Std Light"/>
        </a:font>
        <a:srgbClr val="FFFFFF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AB400"/>
          </a:solidFill>
        </a:fill>
      </a:tcStyle>
    </a:firstRow>
  </a:tblStyle>
  <a:tblStyle styleId="{5940675A-B579-460E-94D1-54222C63F5D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  <a:tblStyle styleId="{EEE7283C-3CF3-47DC-8721-378D4A62B228}" styleName="">
    <a:wholeTbl>
      <a:tcTxStyle>
        <a:font>
          <a:latin typeface="VAG Rounded Std Light"/>
          <a:ea typeface="VAG Rounded Std Light"/>
          <a:cs typeface="VAG Rounded Std Light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EF2EF"/>
          </a:solidFill>
        </a:fill>
      </a:tcStyle>
    </a:wholeTbl>
    <a:band2H>
      <a:tcTxStyle>
        <a:font>
          <a:latin typeface=""/>
          <a:ea typeface=""/>
          <a:cs typeface=""/>
        </a:font>
      </a:tcTxStyle>
      <a:tcStyle>
        <a:tcBdr/>
        <a:fill>
          <a:solidFill>
            <a:srgbClr val="FEF9F7"/>
          </a:solidFill>
        </a:fill>
      </a:tcStyle>
    </a:band2H>
    <a:firstCol>
      <a:tcTxStyle b="on">
        <a:font>
          <a:latin typeface="VAG Rounded Std Light"/>
          <a:ea typeface="VAG Rounded Std Light"/>
          <a:cs typeface="VAG Rounded Std Light"/>
        </a:font>
        <a:srgbClr val="FFFFFF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CDED5"/>
          </a:solidFill>
        </a:fill>
      </a:tcStyle>
    </a:firstCol>
    <a:lastRow>
      <a:tcTxStyle b="on">
        <a:font>
          <a:latin typeface="VAG Rounded Std Light"/>
          <a:ea typeface="VAG Rounded Std Light"/>
          <a:cs typeface="VAG Rounded Std Light"/>
        </a:font>
        <a:srgbClr val="FFFFFF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CDED5"/>
          </a:solidFill>
        </a:fill>
      </a:tcStyle>
    </a:lastRow>
    <a:firstRow>
      <a:tcTxStyle b="on">
        <a:font>
          <a:latin typeface="VAG Rounded Std Light"/>
          <a:ea typeface="VAG Rounded Std Light"/>
          <a:cs typeface="VAG Rounded Std Light"/>
        </a:font>
        <a:srgbClr val="FFFFFF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CDED5"/>
          </a:solidFill>
        </a:fill>
      </a:tcStyle>
    </a:firstRow>
  </a:tblStyle>
  <a:tblStyle styleId="{CF821DB8-F4EB-4A41-A1BA-3FCAFE7338EE}" styleName="">
    <a:wholeTbl>
      <a:tcTxStyle>
        <a:font>
          <a:latin typeface="VAG Rounded Std Light"/>
          <a:ea typeface="VAG Rounded Std Light"/>
          <a:cs typeface="VAG Rounded Std Light"/>
        </a:font>
        <a:srgbClr val="000000"/>
      </a:tcTxStyle>
      <a:tcStyle>
        <a:tcBdr/>
        <a:fill>
          <a:solidFill>
            <a:srgbClr val="E6E6E6"/>
          </a:solidFill>
        </a:fill>
      </a:tcStyle>
    </a:wholeTbl>
    <a:band2H>
      <a:tcTxStyle>
        <a:font>
          <a:latin typeface=""/>
          <a:ea typeface=""/>
          <a:cs typeface=""/>
        </a:font>
      </a:tcTxStyle>
      <a:tcStyle>
        <a:tcBdr/>
        <a:fill>
          <a:solidFill>
            <a:srgbClr val="FFFFFF"/>
          </a:solidFill>
        </a:fill>
      </a:tcStyle>
    </a:band2H>
    <a:firstCol>
      <a:tcTxStyle b="on">
        <a:font>
          <a:latin typeface="VAG Rounded Std Light"/>
          <a:ea typeface="VAG Rounded Std Light"/>
          <a:cs typeface="VAG Rounded Std Light"/>
        </a:font>
        <a:srgbClr val="FFFFFF"/>
      </a:tcTxStyle>
      <a:tcStyle>
        <a:tcBdr/>
        <a:fill>
          <a:solidFill>
            <a:srgbClr val="007E97"/>
          </a:solidFill>
        </a:fill>
      </a:tcStyle>
    </a:firstCol>
    <a:lastRow>
      <a:tcTxStyle b="on">
        <a:font>
          <a:latin typeface="VAG Rounded Std Light"/>
          <a:ea typeface="VAG Rounded Std Light"/>
          <a:cs typeface="VAG Rounded Std Light"/>
        </a:font>
        <a:srgbClr val="000000"/>
      </a:tcTxStyle>
      <a:tcStyle>
        <a:tcBdr>
          <a:top>
            <a:ln w="5080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lastRow>
    <a:firstRow>
      <a:tcTxStyle b="on">
        <a:font>
          <a:latin typeface="VAG Rounded Std Light"/>
          <a:ea typeface="VAG Rounded Std Light"/>
          <a:cs typeface="VAG Rounded Std Light"/>
        </a:font>
        <a:srgbClr val="FFFFFF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7E97"/>
          </a:solidFill>
        </a:fill>
      </a:tcStyle>
    </a:firstRow>
  </a:tblStyle>
  <a:tblStyle styleId="{33BA23B1-9221-436E-865A-0063620EA4FD}" styleName="">
    <a:wholeTbl>
      <a:tcTxStyle>
        <a:font>
          <a:latin typeface="VAG Rounded Std Light"/>
          <a:ea typeface="VAG Rounded Std Light"/>
          <a:cs typeface="VAG Rounded Std Light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CACACA"/>
          </a:solidFill>
        </a:fill>
      </a:tcStyle>
    </a:wholeTbl>
    <a:band2H>
      <a:tcTxStyle>
        <a:font>
          <a:latin typeface=""/>
          <a:ea typeface=""/>
          <a:cs typeface=""/>
        </a:font>
      </a:tcTxStyle>
      <a:tcStyle>
        <a:tcBdr/>
        <a:fill>
          <a:solidFill>
            <a:srgbClr val="E6E6E6"/>
          </a:solidFill>
        </a:fill>
      </a:tcStyle>
    </a:band2H>
    <a:firstCol>
      <a:tcTxStyle b="on">
        <a:font>
          <a:latin typeface="VAG Rounded Std Light"/>
          <a:ea typeface="VAG Rounded Std Light"/>
          <a:cs typeface="VAG Rounded Std Light"/>
        </a:font>
        <a:srgbClr val="FFFFFF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Col>
    <a:lastRow>
      <a:tcTxStyle b="on">
        <a:font>
          <a:latin typeface="VAG Rounded Std Light"/>
          <a:ea typeface="VAG Rounded Std Light"/>
          <a:cs typeface="VAG Rounded Std Light"/>
        </a:font>
        <a:srgbClr val="FFFFFF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lastRow>
    <a:firstRow>
      <a:tcTxStyle b="on">
        <a:font>
          <a:latin typeface="VAG Rounded Std Light"/>
          <a:ea typeface="VAG Rounded Std Light"/>
          <a:cs typeface="VAG Rounded Std Light"/>
        </a:font>
        <a:srgbClr val="FFFFFF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964" autoAdjust="0"/>
  </p:normalViewPr>
  <p:slideViewPr>
    <p:cSldViewPr snapToGrid="0">
      <p:cViewPr varScale="1">
        <p:scale>
          <a:sx n="38" d="100"/>
          <a:sy n="38" d="100"/>
        </p:scale>
        <p:origin x="20" y="8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olphe Rakotoharisoa" userId="a2ad6fcd-2539-4506-9c3b-13e60d5fee63" providerId="ADAL" clId="{177B7964-B2AB-4ED8-9082-189080B2488E}"/>
    <pc:docChg chg="undo custSel modSld">
      <pc:chgData name="Rodolphe Rakotoharisoa" userId="a2ad6fcd-2539-4506-9c3b-13e60d5fee63" providerId="ADAL" clId="{177B7964-B2AB-4ED8-9082-189080B2488E}" dt="2022-10-19T07:24:28.945" v="930" actId="6549"/>
      <pc:docMkLst>
        <pc:docMk/>
      </pc:docMkLst>
      <pc:sldChg chg="modNotesTx">
        <pc:chgData name="Rodolphe Rakotoharisoa" userId="a2ad6fcd-2539-4506-9c3b-13e60d5fee63" providerId="ADAL" clId="{177B7964-B2AB-4ED8-9082-189080B2488E}" dt="2022-10-19T07:23:22.336" v="925" actId="6549"/>
        <pc:sldMkLst>
          <pc:docMk/>
          <pc:sldMk cId="0" sldId="300"/>
        </pc:sldMkLst>
      </pc:sldChg>
      <pc:sldChg chg="modNotesTx">
        <pc:chgData name="Rodolphe Rakotoharisoa" userId="a2ad6fcd-2539-4506-9c3b-13e60d5fee63" providerId="ADAL" clId="{177B7964-B2AB-4ED8-9082-189080B2488E}" dt="2022-10-19T07:23:30.233" v="926" actId="6549"/>
        <pc:sldMkLst>
          <pc:docMk/>
          <pc:sldMk cId="0" sldId="307"/>
        </pc:sldMkLst>
      </pc:sldChg>
      <pc:sldChg chg="modNotesTx">
        <pc:chgData name="Rodolphe Rakotoharisoa" userId="a2ad6fcd-2539-4506-9c3b-13e60d5fee63" providerId="ADAL" clId="{177B7964-B2AB-4ED8-9082-189080B2488E}" dt="2022-10-19T07:24:28.945" v="930" actId="6549"/>
        <pc:sldMkLst>
          <pc:docMk/>
          <pc:sldMk cId="0" sldId="322"/>
        </pc:sldMkLst>
      </pc:sldChg>
      <pc:sldChg chg="modNotesTx">
        <pc:chgData name="Rodolphe Rakotoharisoa" userId="a2ad6fcd-2539-4506-9c3b-13e60d5fee63" providerId="ADAL" clId="{177B7964-B2AB-4ED8-9082-189080B2488E}" dt="2022-10-19T07:23:50.102" v="928" actId="6549"/>
        <pc:sldMkLst>
          <pc:docMk/>
          <pc:sldMk cId="2188434442" sldId="657"/>
        </pc:sldMkLst>
      </pc:sldChg>
      <pc:sldChg chg="modNotesTx">
        <pc:chgData name="Rodolphe Rakotoharisoa" userId="a2ad6fcd-2539-4506-9c3b-13e60d5fee63" providerId="ADAL" clId="{177B7964-B2AB-4ED8-9082-189080B2488E}" dt="2022-10-19T07:23:58.481" v="929" actId="6549"/>
        <pc:sldMkLst>
          <pc:docMk/>
          <pc:sldMk cId="763374831" sldId="658"/>
        </pc:sldMkLst>
      </pc:sldChg>
      <pc:sldChg chg="mod modShow">
        <pc:chgData name="Rodolphe Rakotoharisoa" userId="a2ad6fcd-2539-4506-9c3b-13e60d5fee63" providerId="ADAL" clId="{177B7964-B2AB-4ED8-9082-189080B2488E}" dt="2022-10-19T07:23:01.452" v="924" actId="729"/>
        <pc:sldMkLst>
          <pc:docMk/>
          <pc:sldMk cId="2120914174" sldId="660"/>
        </pc:sldMkLst>
      </pc:sldChg>
      <pc:sldChg chg="mod modShow">
        <pc:chgData name="Rodolphe Rakotoharisoa" userId="a2ad6fcd-2539-4506-9c3b-13e60d5fee63" providerId="ADAL" clId="{177B7964-B2AB-4ED8-9082-189080B2488E}" dt="2022-10-19T07:22:35.806" v="923" actId="729"/>
        <pc:sldMkLst>
          <pc:docMk/>
          <pc:sldMk cId="1473925846" sldId="663"/>
        </pc:sldMkLst>
      </pc:sldChg>
      <pc:sldChg chg="mod modShow">
        <pc:chgData name="Rodolphe Rakotoharisoa" userId="a2ad6fcd-2539-4506-9c3b-13e60d5fee63" providerId="ADAL" clId="{177B7964-B2AB-4ED8-9082-189080B2488E}" dt="2022-10-19T07:22:35.806" v="923" actId="729"/>
        <pc:sldMkLst>
          <pc:docMk/>
          <pc:sldMk cId="3484079118" sldId="664"/>
        </pc:sldMkLst>
      </pc:sldChg>
      <pc:sldChg chg="mod modShow">
        <pc:chgData name="Rodolphe Rakotoharisoa" userId="a2ad6fcd-2539-4506-9c3b-13e60d5fee63" providerId="ADAL" clId="{177B7964-B2AB-4ED8-9082-189080B2488E}" dt="2022-10-19T07:22:35.806" v="923" actId="729"/>
        <pc:sldMkLst>
          <pc:docMk/>
          <pc:sldMk cId="3291582127" sldId="667"/>
        </pc:sldMkLst>
      </pc:sldChg>
      <pc:sldChg chg="mod modShow">
        <pc:chgData name="Rodolphe Rakotoharisoa" userId="a2ad6fcd-2539-4506-9c3b-13e60d5fee63" providerId="ADAL" clId="{177B7964-B2AB-4ED8-9082-189080B2488E}" dt="2022-10-19T07:22:35.806" v="923" actId="729"/>
        <pc:sldMkLst>
          <pc:docMk/>
          <pc:sldMk cId="2014026127" sldId="668"/>
        </pc:sldMkLst>
      </pc:sldChg>
      <pc:sldChg chg="mod modShow">
        <pc:chgData name="Rodolphe Rakotoharisoa" userId="a2ad6fcd-2539-4506-9c3b-13e60d5fee63" providerId="ADAL" clId="{177B7964-B2AB-4ED8-9082-189080B2488E}" dt="2022-10-19T07:22:35.806" v="923" actId="729"/>
        <pc:sldMkLst>
          <pc:docMk/>
          <pc:sldMk cId="1811449123" sldId="670"/>
        </pc:sldMkLst>
      </pc:sldChg>
      <pc:sldChg chg="mod modShow">
        <pc:chgData name="Rodolphe Rakotoharisoa" userId="a2ad6fcd-2539-4506-9c3b-13e60d5fee63" providerId="ADAL" clId="{177B7964-B2AB-4ED8-9082-189080B2488E}" dt="2022-10-19T07:22:35.806" v="923" actId="729"/>
        <pc:sldMkLst>
          <pc:docMk/>
          <pc:sldMk cId="4113218345" sldId="671"/>
        </pc:sldMkLst>
      </pc:sldChg>
      <pc:sldChg chg="mod modShow">
        <pc:chgData name="Rodolphe Rakotoharisoa" userId="a2ad6fcd-2539-4506-9c3b-13e60d5fee63" providerId="ADAL" clId="{177B7964-B2AB-4ED8-9082-189080B2488E}" dt="2022-10-19T07:22:35.806" v="923" actId="729"/>
        <pc:sldMkLst>
          <pc:docMk/>
          <pc:sldMk cId="3660649866" sldId="673"/>
        </pc:sldMkLst>
      </pc:sldChg>
      <pc:sldChg chg="mod modShow">
        <pc:chgData name="Rodolphe Rakotoharisoa" userId="a2ad6fcd-2539-4506-9c3b-13e60d5fee63" providerId="ADAL" clId="{177B7964-B2AB-4ED8-9082-189080B2488E}" dt="2022-10-19T07:22:35.806" v="923" actId="729"/>
        <pc:sldMkLst>
          <pc:docMk/>
          <pc:sldMk cId="486785787" sldId="674"/>
        </pc:sldMkLst>
      </pc:sldChg>
      <pc:sldChg chg="mod modShow">
        <pc:chgData name="Rodolphe Rakotoharisoa" userId="a2ad6fcd-2539-4506-9c3b-13e60d5fee63" providerId="ADAL" clId="{177B7964-B2AB-4ED8-9082-189080B2488E}" dt="2022-10-19T07:22:35.806" v="923" actId="729"/>
        <pc:sldMkLst>
          <pc:docMk/>
          <pc:sldMk cId="3796386502" sldId="676"/>
        </pc:sldMkLst>
      </pc:sldChg>
      <pc:sldChg chg="modSp mod modNotesTx">
        <pc:chgData name="Rodolphe Rakotoharisoa" userId="a2ad6fcd-2539-4506-9c3b-13e60d5fee63" providerId="ADAL" clId="{177B7964-B2AB-4ED8-9082-189080B2488E}" dt="2022-10-19T07:23:41.286" v="927" actId="6549"/>
        <pc:sldMkLst>
          <pc:docMk/>
          <pc:sldMk cId="658575175" sldId="967"/>
        </pc:sldMkLst>
        <pc:spChg chg="mod">
          <ac:chgData name="Rodolphe Rakotoharisoa" userId="a2ad6fcd-2539-4506-9c3b-13e60d5fee63" providerId="ADAL" clId="{177B7964-B2AB-4ED8-9082-189080B2488E}" dt="2022-10-18T17:29:26.716" v="869" actId="20577"/>
          <ac:spMkLst>
            <pc:docMk/>
            <pc:sldMk cId="658575175" sldId="967"/>
            <ac:spMk id="16" creationId="{77C83D1B-03FE-48DA-AAE6-0627DC0BF0FD}"/>
          </ac:spMkLst>
        </pc:spChg>
        <pc:spChg chg="mod">
          <ac:chgData name="Rodolphe Rakotoharisoa" userId="a2ad6fcd-2539-4506-9c3b-13e60d5fee63" providerId="ADAL" clId="{177B7964-B2AB-4ED8-9082-189080B2488E}" dt="2022-10-18T17:29:40.453" v="870" actId="20577"/>
          <ac:spMkLst>
            <pc:docMk/>
            <pc:sldMk cId="658575175" sldId="967"/>
            <ac:spMk id="20" creationId="{47B358AC-779C-453E-8110-F79F24FFF4A9}"/>
          </ac:spMkLst>
        </pc:spChg>
      </pc:sldChg>
    </pc:docChg>
  </pc:docChgLst>
  <pc:docChgLst>
    <pc:chgData name="Rakoto- Harisoa Rakoto-Harisoa" userId="7944716f-53f4-4ad3-a05a-170348f0cb30" providerId="ADAL" clId="{177B7964-B2AB-4ED8-9082-189080B2488E}"/>
    <pc:docChg chg="custSel modSld sldOrd">
      <pc:chgData name="Rakoto- Harisoa Rakoto-Harisoa" userId="7944716f-53f4-4ad3-a05a-170348f0cb30" providerId="ADAL" clId="{177B7964-B2AB-4ED8-9082-189080B2488E}" dt="2022-10-18T15:03:59.910" v="148" actId="20577"/>
      <pc:docMkLst>
        <pc:docMk/>
      </pc:docMkLst>
      <pc:sldChg chg="modNotesTx">
        <pc:chgData name="Rakoto- Harisoa Rakoto-Harisoa" userId="7944716f-53f4-4ad3-a05a-170348f0cb30" providerId="ADAL" clId="{177B7964-B2AB-4ED8-9082-189080B2488E}" dt="2022-10-18T14:51:57.954" v="7" actId="20577"/>
        <pc:sldMkLst>
          <pc:docMk/>
          <pc:sldMk cId="0" sldId="307"/>
        </pc:sldMkLst>
      </pc:sldChg>
      <pc:sldChg chg="modSp mod ord">
        <pc:chgData name="Rakoto- Harisoa Rakoto-Harisoa" userId="7944716f-53f4-4ad3-a05a-170348f0cb30" providerId="ADAL" clId="{177B7964-B2AB-4ED8-9082-189080B2488E}" dt="2022-10-18T15:03:59.910" v="148" actId="20577"/>
        <pc:sldMkLst>
          <pc:docMk/>
          <pc:sldMk cId="0" sldId="323"/>
        </pc:sldMkLst>
        <pc:spChg chg="mod">
          <ac:chgData name="Rakoto- Harisoa Rakoto-Harisoa" userId="7944716f-53f4-4ad3-a05a-170348f0cb30" providerId="ADAL" clId="{177B7964-B2AB-4ED8-9082-189080B2488E}" dt="2022-10-18T15:03:59.910" v="148" actId="20577"/>
          <ac:spMkLst>
            <pc:docMk/>
            <pc:sldMk cId="0" sldId="323"/>
            <ac:spMk id="2" creationId="{991F5E39-6D32-FE4C-E401-9D25F13D78CE}"/>
          </ac:spMkLst>
        </pc:spChg>
      </pc:sldChg>
      <pc:sldChg chg="modSp mod modNotesTx">
        <pc:chgData name="Rakoto- Harisoa Rakoto-Harisoa" userId="7944716f-53f4-4ad3-a05a-170348f0cb30" providerId="ADAL" clId="{177B7964-B2AB-4ED8-9082-189080B2488E}" dt="2022-10-18T14:52:28.244" v="8"/>
        <pc:sldMkLst>
          <pc:docMk/>
          <pc:sldMk cId="658575175" sldId="967"/>
        </pc:sldMkLst>
        <pc:spChg chg="mod">
          <ac:chgData name="Rakoto- Harisoa Rakoto-Harisoa" userId="7944716f-53f4-4ad3-a05a-170348f0cb30" providerId="ADAL" clId="{177B7964-B2AB-4ED8-9082-189080B2488E}" dt="2022-10-18T14:40:16.667" v="4" actId="20577"/>
          <ac:spMkLst>
            <pc:docMk/>
            <pc:sldMk cId="658575175" sldId="967"/>
            <ac:spMk id="2" creationId="{EE937779-FD67-41BE-BB6C-5DBA712BBF7C}"/>
          </ac:spMkLst>
        </pc:spChg>
        <pc:spChg chg="mod">
          <ac:chgData name="Rakoto- Harisoa Rakoto-Harisoa" userId="7944716f-53f4-4ad3-a05a-170348f0cb30" providerId="ADAL" clId="{177B7964-B2AB-4ED8-9082-189080B2488E}" dt="2022-10-18T14:39:10.998" v="1" actId="207"/>
          <ac:spMkLst>
            <pc:docMk/>
            <pc:sldMk cId="658575175" sldId="967"/>
            <ac:spMk id="28" creationId="{EEBDE826-58D0-4BC6-96AC-D639A43B37CA}"/>
          </ac:spMkLst>
        </pc:spChg>
        <pc:spChg chg="mod">
          <ac:chgData name="Rakoto- Harisoa Rakoto-Harisoa" userId="7944716f-53f4-4ad3-a05a-170348f0cb30" providerId="ADAL" clId="{177B7964-B2AB-4ED8-9082-189080B2488E}" dt="2022-10-18T14:39:10.998" v="1" actId="207"/>
          <ac:spMkLst>
            <pc:docMk/>
            <pc:sldMk cId="658575175" sldId="967"/>
            <ac:spMk id="29" creationId="{197FBCC9-770B-45E6-907D-E019B4D99762}"/>
          </ac:spMkLst>
        </pc:spChg>
        <pc:spChg chg="mod">
          <ac:chgData name="Rakoto- Harisoa Rakoto-Harisoa" userId="7944716f-53f4-4ad3-a05a-170348f0cb30" providerId="ADAL" clId="{177B7964-B2AB-4ED8-9082-189080B2488E}" dt="2022-10-18T14:39:10.998" v="1" actId="207"/>
          <ac:spMkLst>
            <pc:docMk/>
            <pc:sldMk cId="658575175" sldId="967"/>
            <ac:spMk id="30" creationId="{F6DDB61F-4C57-4D67-A228-4F0205FF6CF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ateraid-my.sharepoint.com/personal/rakotoharisoarodolphe_wateraid_org/Documents/2022/Gestion%20de%20communication/01.%20Rapport/9.%20Q3FY22/2.%20Annexes/Pour%20Rapport%20Q3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ateraid-my.sharepoint.com/personal/rakotoharisoarodolphe_wateraid_org/Documents/2022/Gestion%20de%20communication/01.%20Rapport/9.%20Q3FY22/2.%20Annexes/Pour%20Rapport%20Q3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ateraid-my.sharepoint.com/personal/rakotoharisoarodolphe_wateraid_org/Documents/2022/Gestion%20de%20contenu/77.%20All%20system%20GO/Classeur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0842752246484"/>
          <c:y val="0.1349810606060606"/>
          <c:w val="0.84431387014461423"/>
          <c:h val="0.5039211340885618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'Graphe Budget Montant'!$U$318</c:f>
              <c:strCache>
                <c:ptCount val="1"/>
                <c:pt idx="0">
                  <c:v>FY21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'Graphe Budget Montant'!$V$319:$V$340</c:f>
              <c:strCache>
                <c:ptCount val="22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36</c:v>
                </c:pt>
                <c:pt idx="17">
                  <c:v>40</c:v>
                </c:pt>
                <c:pt idx="18">
                  <c:v>52</c:v>
                </c:pt>
                <c:pt idx="19">
                  <c:v>54</c:v>
                </c:pt>
                <c:pt idx="20">
                  <c:v>66</c:v>
                </c:pt>
                <c:pt idx="21">
                  <c:v>+</c:v>
                </c:pt>
              </c:strCache>
            </c:strRef>
          </c:cat>
          <c:val>
            <c:numRef>
              <c:f>'Graphe Budget Montant'!$U$319:$U$340</c:f>
              <c:numCache>
                <c:formatCode>0%</c:formatCode>
                <c:ptCount val="22"/>
                <c:pt idx="0">
                  <c:v>0.29207920792079206</c:v>
                </c:pt>
                <c:pt idx="1">
                  <c:v>0.23267326732673269</c:v>
                </c:pt>
                <c:pt idx="2">
                  <c:v>0.13861386138613863</c:v>
                </c:pt>
                <c:pt idx="3">
                  <c:v>6.9306930693069313E-2</c:v>
                </c:pt>
                <c:pt idx="4">
                  <c:v>4.4554455445544552E-2</c:v>
                </c:pt>
                <c:pt idx="5">
                  <c:v>5.4455445544554455E-2</c:v>
                </c:pt>
                <c:pt idx="6">
                  <c:v>2.4752475247524754E-2</c:v>
                </c:pt>
                <c:pt idx="7">
                  <c:v>1.4851485148514851E-2</c:v>
                </c:pt>
                <c:pt idx="8">
                  <c:v>9.9009900990099011E-3</c:v>
                </c:pt>
                <c:pt idx="9">
                  <c:v>1.4851485148514851E-2</c:v>
                </c:pt>
                <c:pt idx="10">
                  <c:v>2.9702970297029702E-2</c:v>
                </c:pt>
                <c:pt idx="11">
                  <c:v>4.9504950495049506E-3</c:v>
                </c:pt>
                <c:pt idx="12">
                  <c:v>9.9009900990099011E-3</c:v>
                </c:pt>
                <c:pt idx="13">
                  <c:v>4.9504950495049506E-3</c:v>
                </c:pt>
                <c:pt idx="14">
                  <c:v>4.9504950495049506E-3</c:v>
                </c:pt>
                <c:pt idx="15">
                  <c:v>4.9504950495049506E-3</c:v>
                </c:pt>
                <c:pt idx="16">
                  <c:v>4.9504950495049506E-3</c:v>
                </c:pt>
                <c:pt idx="17">
                  <c:v>4.9504950495049506E-3</c:v>
                </c:pt>
                <c:pt idx="18">
                  <c:v>4.9504950495049506E-3</c:v>
                </c:pt>
                <c:pt idx="19">
                  <c:v>4.9504950495049506E-3</c:v>
                </c:pt>
                <c:pt idx="20">
                  <c:v>4.9504950495049506E-3</c:v>
                </c:pt>
                <c:pt idx="21">
                  <c:v>1.9801980198019802E-2</c:v>
                </c:pt>
              </c:numCache>
            </c:numRef>
          </c:val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2A52-4D9D-A895-E87805B55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9328639"/>
        <c:axId val="1479334463"/>
      </c:barChart>
      <c:lineChart>
        <c:grouping val="standard"/>
        <c:varyColors val="0"/>
        <c:ser>
          <c:idx val="7"/>
          <c:order val="1"/>
          <c:tx>
            <c:strRef>
              <c:f>'Graphe Budget Montant'!$Y$318</c:f>
              <c:strCache>
                <c:ptCount val="1"/>
                <c:pt idx="0">
                  <c:v>FY22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1944F9F7-D00B-405B-A9B0-8CBCD948D6F7}" type="CELLRANGE">
                      <a:rPr lang="en-US"/>
                      <a:pPr/>
                      <a:t>[PLAGECELL]</a:t>
                    </a:fld>
                    <a:endParaRPr lang="fr-M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A52-4D9D-A895-E87805B55A6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6900C67-D993-482A-90C2-6469908E5CC5}" type="CELLRANGE">
                      <a:rPr lang="fr-MG"/>
                      <a:pPr/>
                      <a:t>[PLAGECELL]</a:t>
                    </a:fld>
                    <a:endParaRPr lang="fr-M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A52-4D9D-A895-E87805B55A66}"/>
                </c:ext>
              </c:extLst>
            </c:dLbl>
            <c:dLbl>
              <c:idx val="2"/>
              <c:layout>
                <c:manualLayout>
                  <c:x val="-3.750000000000004E-2"/>
                  <c:y val="0.13881019830028329"/>
                </c:manualLayout>
              </c:layout>
              <c:tx>
                <c:rich>
                  <a:bodyPr/>
                  <a:lstStyle/>
                  <a:p>
                    <a:fld id="{803816F1-52C7-4D63-8528-B1F754A2F266}" type="CELLRANGE">
                      <a:rPr lang="en-US"/>
                      <a:pPr/>
                      <a:t>[PLAGECELL]</a:t>
                    </a:fld>
                    <a:endParaRPr lang="fr-M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A52-4D9D-A895-E87805B55A6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6D782F9-5B4A-4CAB-8B20-9400B4DF9411}" type="CELLRANGE">
                      <a:rPr lang="fr-MG"/>
                      <a:pPr/>
                      <a:t>[PLAGECELL]</a:t>
                    </a:fld>
                    <a:endParaRPr lang="fr-M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A52-4D9D-A895-E87805B55A66}"/>
                </c:ext>
              </c:extLst>
            </c:dLbl>
            <c:dLbl>
              <c:idx val="4"/>
              <c:delete val="1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52-4D9D-A895-E87805B55A6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3E67318-509B-4022-86CF-1ED1324B62EF}" type="CELLRANGE">
                      <a:rPr lang="fr-MG"/>
                      <a:pPr/>
                      <a:t>[PLAGECELL]</a:t>
                    </a:fld>
                    <a:endParaRPr lang="fr-M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A52-4D9D-A895-E87805B55A66}"/>
                </c:ext>
              </c:extLst>
            </c:dLbl>
            <c:dLbl>
              <c:idx val="6"/>
              <c:delete val="1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52-4D9D-A895-E87805B55A66}"/>
                </c:ext>
              </c:extLst>
            </c:dLbl>
            <c:dLbl>
              <c:idx val="7"/>
              <c:delete val="1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52-4D9D-A895-E87805B55A6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B455F30-45E4-41CA-843F-C59A689E2AF6}" type="CELLRANGE">
                      <a:rPr lang="fr-MG"/>
                      <a:pPr/>
                      <a:t>[PLAGECELL]</a:t>
                    </a:fld>
                    <a:endParaRPr lang="fr-M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A52-4D9D-A895-E87805B55A66}"/>
                </c:ext>
              </c:extLst>
            </c:dLbl>
            <c:dLbl>
              <c:idx val="9"/>
              <c:delete val="1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52-4D9D-A895-E87805B55A66}"/>
                </c:ext>
              </c:extLst>
            </c:dLbl>
            <c:dLbl>
              <c:idx val="10"/>
              <c:delete val="1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52-4D9D-A895-E87805B55A6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6B9CB9C9-4008-4215-852C-FDBF7A736A23}" type="CELLRANGE">
                      <a:rPr lang="fr-MG"/>
                      <a:pPr/>
                      <a:t>[PLAGECELL]</a:t>
                    </a:fld>
                    <a:endParaRPr lang="fr-M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2A52-4D9D-A895-E87805B55A66}"/>
                </c:ext>
              </c:extLst>
            </c:dLbl>
            <c:dLbl>
              <c:idx val="12"/>
              <c:delete val="1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52-4D9D-A895-E87805B55A66}"/>
                </c:ext>
              </c:extLst>
            </c:dLbl>
            <c:dLbl>
              <c:idx val="13"/>
              <c:delete val="1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52-4D9D-A895-E87805B55A66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0444FE43-D668-4024-B973-685F0606FE49}" type="CELLRANGE">
                      <a:rPr lang="fr-MG"/>
                      <a:pPr/>
                      <a:t>[PLAGECELL]</a:t>
                    </a:fld>
                    <a:endParaRPr lang="fr-M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2A52-4D9D-A895-E87805B55A66}"/>
                </c:ext>
              </c:extLst>
            </c:dLbl>
            <c:dLbl>
              <c:idx val="15"/>
              <c:delete val="1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A52-4D9D-A895-E87805B55A66}"/>
                </c:ext>
              </c:extLst>
            </c:dLbl>
            <c:dLbl>
              <c:idx val="16"/>
              <c:delete val="1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A52-4D9D-A895-E87805B55A66}"/>
                </c:ext>
              </c:extLst>
            </c:dLbl>
            <c:dLbl>
              <c:idx val="17"/>
              <c:delete val="1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A52-4D9D-A895-E87805B55A66}"/>
                </c:ext>
              </c:extLst>
            </c:dLbl>
            <c:dLbl>
              <c:idx val="18"/>
              <c:delete val="1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A52-4D9D-A895-E87805B55A66}"/>
                </c:ext>
              </c:extLst>
            </c:dLbl>
            <c:dLbl>
              <c:idx val="19"/>
              <c:delete val="1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A52-4D9D-A895-E87805B55A66}"/>
                </c:ext>
              </c:extLst>
            </c:dLbl>
            <c:dLbl>
              <c:idx val="20"/>
              <c:delete val="1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A52-4D9D-A895-E87805B55A66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2A52-4D9D-A895-E87805B55A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M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val>
            <c:numRef>
              <c:f>'Graphe Budget Montant'!$Y$319:$Y$340</c:f>
              <c:numCache>
                <c:formatCode>0%</c:formatCode>
                <c:ptCount val="22"/>
                <c:pt idx="0">
                  <c:v>0.18055555555555555</c:v>
                </c:pt>
                <c:pt idx="1">
                  <c:v>0.24305555555555555</c:v>
                </c:pt>
                <c:pt idx="2">
                  <c:v>0.18055555555555555</c:v>
                </c:pt>
                <c:pt idx="3">
                  <c:v>0.11805555555555555</c:v>
                </c:pt>
                <c:pt idx="4">
                  <c:v>2.0833333333333332E-2</c:v>
                </c:pt>
                <c:pt idx="5">
                  <c:v>4.1666666666666664E-2</c:v>
                </c:pt>
                <c:pt idx="6">
                  <c:v>1.3888888888888888E-2</c:v>
                </c:pt>
                <c:pt idx="7">
                  <c:v>2.0833333333333332E-2</c:v>
                </c:pt>
                <c:pt idx="8">
                  <c:v>3.4722222222222224E-2</c:v>
                </c:pt>
                <c:pt idx="9">
                  <c:v>6.9444444444444441E-3</c:v>
                </c:pt>
                <c:pt idx="10">
                  <c:v>1.3888888888888888E-2</c:v>
                </c:pt>
                <c:pt idx="11">
                  <c:v>1.3888888888888888E-2</c:v>
                </c:pt>
                <c:pt idx="12">
                  <c:v>2.0833333333333332E-2</c:v>
                </c:pt>
                <c:pt idx="13">
                  <c:v>6.9444444444444441E-3</c:v>
                </c:pt>
                <c:pt idx="14">
                  <c:v>1.3888888888888888E-2</c:v>
                </c:pt>
                <c:pt idx="15">
                  <c:v>1.3888888888888888E-2</c:v>
                </c:pt>
                <c:pt idx="16">
                  <c:v>6.9444444444444441E-3</c:v>
                </c:pt>
                <c:pt idx="17">
                  <c:v>6.9444444444444441E-3</c:v>
                </c:pt>
                <c:pt idx="18">
                  <c:v>6.9444444444444441E-3</c:v>
                </c:pt>
                <c:pt idx="19">
                  <c:v>6.9444444444444441E-3</c:v>
                </c:pt>
                <c:pt idx="20">
                  <c:v>6.9444444444444441E-3</c:v>
                </c:pt>
                <c:pt idx="21">
                  <c:v>2.0833333333333332E-2</c:v>
                </c:pt>
              </c:numCache>
            </c:numRef>
          </c:val>
          <c:smooth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5="http://schemas.microsoft.com/office/drawing/2012/chart" uri="{02D57815-91ED-43cb-92C2-25804820EDAC}">
              <c15:datalabelsRange>
                <c15:f>'Graphe Budget Montant'!$AA$319:$AA$339</c15:f>
                <c15:dlblRangeCache>
                  <c:ptCount val="21"/>
                  <c:pt idx="0">
                    <c:v>Less than 2M Ar</c:v>
                  </c:pt>
                  <c:pt idx="1">
                    <c:v>4M Ar</c:v>
                  </c:pt>
                  <c:pt idx="2">
                    <c:v>6M Ar</c:v>
                  </c:pt>
                  <c:pt idx="3">
                    <c:v>8M Ar</c:v>
                  </c:pt>
                  <c:pt idx="4">
                    <c:v>10M Ar</c:v>
                  </c:pt>
                  <c:pt idx="5">
                    <c:v>12M Ar</c:v>
                  </c:pt>
                  <c:pt idx="6">
                    <c:v>14M Ar</c:v>
                  </c:pt>
                  <c:pt idx="7">
                    <c:v>16M Ar</c:v>
                  </c:pt>
                  <c:pt idx="8">
                    <c:v>18M Ar</c:v>
                  </c:pt>
                  <c:pt idx="9">
                    <c:v>20M Ar</c:v>
                  </c:pt>
                  <c:pt idx="10">
                    <c:v>22M Ar</c:v>
                  </c:pt>
                  <c:pt idx="11">
                    <c:v>24M Ar</c:v>
                  </c:pt>
                  <c:pt idx="12">
                    <c:v>26M Ar</c:v>
                  </c:pt>
                  <c:pt idx="13">
                    <c:v>28M Ar</c:v>
                  </c:pt>
                  <c:pt idx="14">
                    <c:v>30M Ar</c:v>
                  </c:pt>
                  <c:pt idx="15">
                    <c:v>32M Ar</c:v>
                  </c:pt>
                  <c:pt idx="16">
                    <c:v>36M Ar</c:v>
                  </c:pt>
                  <c:pt idx="17">
                    <c:v>40M Ar</c:v>
                  </c:pt>
                  <c:pt idx="18">
                    <c:v>52M Ar</c:v>
                  </c:pt>
                  <c:pt idx="19">
                    <c:v>54M Ar</c:v>
                  </c:pt>
                  <c:pt idx="20">
                    <c:v>66M Ar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2A52-4D9D-A895-E87805B55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9328639"/>
        <c:axId val="1479334463"/>
      </c:lineChart>
      <c:catAx>
        <c:axId val="14793286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Primary budget (in Million Ariary)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M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MG"/>
          </a:p>
        </c:txPr>
        <c:crossAx val="1479334463"/>
        <c:crosses val="autoZero"/>
        <c:auto val="1"/>
        <c:lblAlgn val="ctr"/>
        <c:lblOffset val="100"/>
        <c:noMultiLvlLbl val="0"/>
      </c:catAx>
      <c:valAx>
        <c:axId val="1479334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of Communes concerned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MG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MG"/>
          </a:p>
        </c:txPr>
        <c:crossAx val="1479328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MG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/>
      </a:pPr>
      <a:endParaRPr lang="fr-M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'Graphe Budget Pourcentage'!$N$2</c:f>
              <c:strCache>
                <c:ptCount val="1"/>
                <c:pt idx="0">
                  <c:v>FY21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'Graphe Budget Pourcentage'!$P$3:$P$43</c:f>
              <c:numCache>
                <c:formatCode>0%</c:formatCode>
                <c:ptCount val="41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0.19</c:v>
                </c:pt>
                <c:pt idx="18">
                  <c:v>0.2</c:v>
                </c:pt>
                <c:pt idx="19">
                  <c:v>0.21</c:v>
                </c:pt>
                <c:pt idx="20">
                  <c:v>0.22</c:v>
                </c:pt>
                <c:pt idx="21">
                  <c:v>0.23</c:v>
                </c:pt>
                <c:pt idx="22">
                  <c:v>0.24</c:v>
                </c:pt>
                <c:pt idx="23">
                  <c:v>0.25</c:v>
                </c:pt>
                <c:pt idx="24">
                  <c:v>0.26</c:v>
                </c:pt>
                <c:pt idx="25">
                  <c:v>0.28000000000000003</c:v>
                </c:pt>
                <c:pt idx="26">
                  <c:v>0.28999999999999998</c:v>
                </c:pt>
                <c:pt idx="27">
                  <c:v>0.3</c:v>
                </c:pt>
                <c:pt idx="28">
                  <c:v>0.31</c:v>
                </c:pt>
                <c:pt idx="29">
                  <c:v>0.34</c:v>
                </c:pt>
                <c:pt idx="30">
                  <c:v>0.36</c:v>
                </c:pt>
                <c:pt idx="31">
                  <c:v>0.41</c:v>
                </c:pt>
                <c:pt idx="32">
                  <c:v>0.49</c:v>
                </c:pt>
                <c:pt idx="33">
                  <c:v>0.51</c:v>
                </c:pt>
                <c:pt idx="34">
                  <c:v>0.53</c:v>
                </c:pt>
                <c:pt idx="35">
                  <c:v>0.59</c:v>
                </c:pt>
                <c:pt idx="36">
                  <c:v>0.62</c:v>
                </c:pt>
                <c:pt idx="37">
                  <c:v>0.64</c:v>
                </c:pt>
                <c:pt idx="38">
                  <c:v>0.65</c:v>
                </c:pt>
                <c:pt idx="39">
                  <c:v>0.84</c:v>
                </c:pt>
                <c:pt idx="40">
                  <c:v>1</c:v>
                </c:pt>
              </c:numCache>
            </c:numRef>
          </c:cat>
          <c:val>
            <c:numRef>
              <c:f>'Graphe Budget Pourcentage'!$N$3:$N$44</c:f>
              <c:numCache>
                <c:formatCode>0%</c:formatCode>
                <c:ptCount val="42"/>
                <c:pt idx="0">
                  <c:v>0.15346534653465346</c:v>
                </c:pt>
                <c:pt idx="1">
                  <c:v>0.14851485148514851</c:v>
                </c:pt>
                <c:pt idx="2">
                  <c:v>7.9207920792079209E-2</c:v>
                </c:pt>
                <c:pt idx="3">
                  <c:v>5.4455445544554455E-2</c:v>
                </c:pt>
                <c:pt idx="4">
                  <c:v>7.9207920792079209E-2</c:v>
                </c:pt>
                <c:pt idx="5">
                  <c:v>6.4356435643564358E-2</c:v>
                </c:pt>
                <c:pt idx="6">
                  <c:v>2.4752475247524754E-2</c:v>
                </c:pt>
                <c:pt idx="7">
                  <c:v>2.4752475247524754E-2</c:v>
                </c:pt>
                <c:pt idx="8">
                  <c:v>3.4653465346534656E-2</c:v>
                </c:pt>
                <c:pt idx="9">
                  <c:v>3.4653465346534656E-2</c:v>
                </c:pt>
                <c:pt idx="10">
                  <c:v>2.4752475247524754E-2</c:v>
                </c:pt>
                <c:pt idx="11">
                  <c:v>4.9504950495049506E-3</c:v>
                </c:pt>
                <c:pt idx="12">
                  <c:v>0</c:v>
                </c:pt>
                <c:pt idx="13">
                  <c:v>4.9504950495049506E-3</c:v>
                </c:pt>
                <c:pt idx="14">
                  <c:v>1.9801980198019802E-2</c:v>
                </c:pt>
                <c:pt idx="15">
                  <c:v>9.9009900990099011E-3</c:v>
                </c:pt>
                <c:pt idx="16">
                  <c:v>1.4851485148514851E-2</c:v>
                </c:pt>
                <c:pt idx="17">
                  <c:v>4.9504950495049506E-3</c:v>
                </c:pt>
                <c:pt idx="18">
                  <c:v>9.9009900990099011E-3</c:v>
                </c:pt>
                <c:pt idx="19">
                  <c:v>1.9801980198019802E-2</c:v>
                </c:pt>
                <c:pt idx="20">
                  <c:v>4.9504950495049506E-3</c:v>
                </c:pt>
                <c:pt idx="21">
                  <c:v>1.4851485148514851E-2</c:v>
                </c:pt>
                <c:pt idx="22">
                  <c:v>4.9504950495049506E-3</c:v>
                </c:pt>
                <c:pt idx="25">
                  <c:v>9.9009900990099011E-3</c:v>
                </c:pt>
                <c:pt idx="26">
                  <c:v>4.9504950495049506E-3</c:v>
                </c:pt>
                <c:pt idx="27">
                  <c:v>9.9009900990099011E-3</c:v>
                </c:pt>
                <c:pt idx="29">
                  <c:v>4.9504950495049506E-3</c:v>
                </c:pt>
                <c:pt idx="30">
                  <c:v>9.9009900990099011E-3</c:v>
                </c:pt>
                <c:pt idx="32">
                  <c:v>4.9504950495049506E-3</c:v>
                </c:pt>
                <c:pt idx="33">
                  <c:v>4.9504950495049506E-3</c:v>
                </c:pt>
                <c:pt idx="34">
                  <c:v>4.9504950495049506E-3</c:v>
                </c:pt>
                <c:pt idx="35">
                  <c:v>4.9504950495049506E-3</c:v>
                </c:pt>
                <c:pt idx="36">
                  <c:v>4.9504950495049506E-3</c:v>
                </c:pt>
                <c:pt idx="37">
                  <c:v>9.9009900990099011E-3</c:v>
                </c:pt>
                <c:pt idx="38">
                  <c:v>4.9504950495049506E-3</c:v>
                </c:pt>
                <c:pt idx="39">
                  <c:v>4.9504950495049506E-3</c:v>
                </c:pt>
                <c:pt idx="40">
                  <c:v>7.9207920792079209E-2</c:v>
                </c:pt>
              </c:numCache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EA9E-4F73-98A7-1CC344F17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9723327"/>
        <c:axId val="1479715007"/>
      </c:barChart>
      <c:lineChart>
        <c:grouping val="standard"/>
        <c:varyColors val="0"/>
        <c:ser>
          <c:idx val="1"/>
          <c:order val="1"/>
          <c:tx>
            <c:strRef>
              <c:f>'Graphe Budget Pourcentage'!$O$2</c:f>
              <c:strCache>
                <c:ptCount val="1"/>
                <c:pt idx="0">
                  <c:v>FY22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'Graphe Budget Pourcentage'!$P$3:$P$37</c:f>
              <c:numCache>
                <c:formatCode>0%</c:formatCode>
                <c:ptCount val="35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0.19</c:v>
                </c:pt>
                <c:pt idx="18">
                  <c:v>0.2</c:v>
                </c:pt>
                <c:pt idx="19">
                  <c:v>0.21</c:v>
                </c:pt>
                <c:pt idx="20">
                  <c:v>0.22</c:v>
                </c:pt>
                <c:pt idx="21">
                  <c:v>0.23</c:v>
                </c:pt>
                <c:pt idx="22">
                  <c:v>0.24</c:v>
                </c:pt>
                <c:pt idx="23">
                  <c:v>0.25</c:v>
                </c:pt>
                <c:pt idx="24">
                  <c:v>0.26</c:v>
                </c:pt>
                <c:pt idx="25">
                  <c:v>0.28000000000000003</c:v>
                </c:pt>
                <c:pt idx="26">
                  <c:v>0.28999999999999998</c:v>
                </c:pt>
                <c:pt idx="27">
                  <c:v>0.3</c:v>
                </c:pt>
                <c:pt idx="28">
                  <c:v>0.31</c:v>
                </c:pt>
                <c:pt idx="29">
                  <c:v>0.34</c:v>
                </c:pt>
                <c:pt idx="30">
                  <c:v>0.36</c:v>
                </c:pt>
                <c:pt idx="31">
                  <c:v>0.41</c:v>
                </c:pt>
                <c:pt idx="32">
                  <c:v>0.49</c:v>
                </c:pt>
                <c:pt idx="33">
                  <c:v>0.51</c:v>
                </c:pt>
                <c:pt idx="34">
                  <c:v>0.53</c:v>
                </c:pt>
              </c:numCache>
            </c:numRef>
          </c:cat>
          <c:val>
            <c:numRef>
              <c:f>'Graphe Budget Pourcentage'!$O$3:$O$43</c:f>
              <c:numCache>
                <c:formatCode>0%</c:formatCode>
                <c:ptCount val="41"/>
                <c:pt idx="0">
                  <c:v>0.15277777777777779</c:v>
                </c:pt>
                <c:pt idx="1">
                  <c:v>0.14583333333333334</c:v>
                </c:pt>
                <c:pt idx="2">
                  <c:v>0.10416666666666667</c:v>
                </c:pt>
                <c:pt idx="3">
                  <c:v>0.11805555555555555</c:v>
                </c:pt>
                <c:pt idx="4">
                  <c:v>0.11805555555555555</c:v>
                </c:pt>
                <c:pt idx="5">
                  <c:v>5.5555555555555552E-2</c:v>
                </c:pt>
                <c:pt idx="6">
                  <c:v>2.7777777777777776E-2</c:v>
                </c:pt>
                <c:pt idx="7">
                  <c:v>4.1666666666666664E-2</c:v>
                </c:pt>
                <c:pt idx="8">
                  <c:v>6.9444444444444441E-3</c:v>
                </c:pt>
                <c:pt idx="9">
                  <c:v>2.7777777777777776E-2</c:v>
                </c:pt>
                <c:pt idx="10">
                  <c:v>2.7777777777777776E-2</c:v>
                </c:pt>
                <c:pt idx="11">
                  <c:v>2.0833333333333332E-2</c:v>
                </c:pt>
                <c:pt idx="12">
                  <c:v>6.9444444444444441E-3</c:v>
                </c:pt>
                <c:pt idx="13">
                  <c:v>2.0833333333333332E-2</c:v>
                </c:pt>
                <c:pt idx="14">
                  <c:v>2.7777777777777776E-2</c:v>
                </c:pt>
                <c:pt idx="15">
                  <c:v>1.3888888888888888E-2</c:v>
                </c:pt>
                <c:pt idx="17">
                  <c:v>6.9444444444444441E-3</c:v>
                </c:pt>
                <c:pt idx="18">
                  <c:v>6.9444444444444441E-3</c:v>
                </c:pt>
                <c:pt idx="23">
                  <c:v>6.9444444444444441E-3</c:v>
                </c:pt>
                <c:pt idx="27">
                  <c:v>6.9444444444444441E-3</c:v>
                </c:pt>
                <c:pt idx="28">
                  <c:v>6.9444444444444441E-3</c:v>
                </c:pt>
                <c:pt idx="29">
                  <c:v>6.9444444444444441E-3</c:v>
                </c:pt>
                <c:pt idx="30">
                  <c:v>0</c:v>
                </c:pt>
                <c:pt idx="31">
                  <c:v>6.9444444444444441E-3</c:v>
                </c:pt>
                <c:pt idx="33">
                  <c:v>6.9444444444444441E-3</c:v>
                </c:pt>
                <c:pt idx="39">
                  <c:v>6.9444444444444441E-3</c:v>
                </c:pt>
                <c:pt idx="40">
                  <c:v>2.0833333333333332E-2</c:v>
                </c:pt>
              </c:numCache>
            </c:numRef>
          </c: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EA9E-4F73-98A7-1CC344F17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9723327"/>
        <c:axId val="1479715007"/>
      </c:lineChart>
      <c:catAx>
        <c:axId val="14797233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Ratio of WASH budget to total commune budget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MG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MG"/>
          </a:p>
        </c:txPr>
        <c:crossAx val="1479715007"/>
        <c:crosses val="autoZero"/>
        <c:auto val="1"/>
        <c:lblAlgn val="ctr"/>
        <c:lblOffset val="100"/>
        <c:noMultiLvlLbl val="0"/>
      </c:catAx>
      <c:valAx>
        <c:axId val="1479715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of communes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MG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MG"/>
          </a:p>
        </c:txPr>
        <c:crossAx val="1479723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41995465404642"/>
          <c:y val="0.93764567081205741"/>
          <c:w val="0.27515990049832623"/>
          <c:h val="3.9305616702028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MG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/>
      </a:pPr>
      <a:endParaRPr lang="fr-M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Feuil2!$B$1</c:f>
              <c:strCache>
                <c:ptCount val="1"/>
                <c:pt idx="0">
                  <c:v> Recouvrement / Recette fisc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Feuil2!$A$2:$A$21</c:f>
              <c:strCache>
                <c:ptCount val="20"/>
                <c:pt idx="0">
                  <c:v>Andrainjato</c:v>
                </c:pt>
                <c:pt idx="1">
                  <c:v>Androy</c:v>
                </c:pt>
                <c:pt idx="2">
                  <c:v>Besoa</c:v>
                </c:pt>
                <c:pt idx="3">
                  <c:v>Vinanitelo</c:v>
                </c:pt>
                <c:pt idx="4">
                  <c:v>Andranovorivato</c:v>
                </c:pt>
                <c:pt idx="5">
                  <c:v>Andranomiditra</c:v>
                </c:pt>
                <c:pt idx="6">
                  <c:v>Ankaromalaza</c:v>
                </c:pt>
                <c:pt idx="7">
                  <c:v>Namoly</c:v>
                </c:pt>
                <c:pt idx="8">
                  <c:v>Ambalamahasoa</c:v>
                </c:pt>
                <c:pt idx="9">
                  <c:v>Kirano</c:v>
                </c:pt>
                <c:pt idx="10">
                  <c:v>Vinaninoro</c:v>
                </c:pt>
                <c:pt idx="11">
                  <c:v>Maneva</c:v>
                </c:pt>
                <c:pt idx="12">
                  <c:v>Sendrisoa</c:v>
                </c:pt>
                <c:pt idx="13">
                  <c:v>Fandrandava</c:v>
                </c:pt>
                <c:pt idx="14">
                  <c:v>Manamisoa</c:v>
                </c:pt>
                <c:pt idx="15">
                  <c:v>Andrainjato est</c:v>
                </c:pt>
                <c:pt idx="16">
                  <c:v>Andrainjato centre</c:v>
                </c:pt>
                <c:pt idx="17">
                  <c:v>Ambohimandroso</c:v>
                </c:pt>
                <c:pt idx="18">
                  <c:v>Soaindrana</c:v>
                </c:pt>
                <c:pt idx="19">
                  <c:v>Ihazoara</c:v>
                </c:pt>
              </c:strCache>
            </c:strRef>
          </c:cat>
          <c:val>
            <c:numRef>
              <c:f>Feuil2!$B$2:$B$21</c:f>
              <c:numCache>
                <c:formatCode>_("Ar"* #,##0_);_("Ar"* \(#,##0\);_("Ar"* "-"_);_(@_)</c:formatCode>
                <c:ptCount val="20"/>
                <c:pt idx="0">
                  <c:v>15549100</c:v>
                </c:pt>
                <c:pt idx="1">
                  <c:v>14503662</c:v>
                </c:pt>
                <c:pt idx="2">
                  <c:v>12932000</c:v>
                </c:pt>
                <c:pt idx="3">
                  <c:v>10000000</c:v>
                </c:pt>
                <c:pt idx="4">
                  <c:v>7611820</c:v>
                </c:pt>
                <c:pt idx="5">
                  <c:v>5500000</c:v>
                </c:pt>
                <c:pt idx="6">
                  <c:v>2617980</c:v>
                </c:pt>
                <c:pt idx="7">
                  <c:v>2501000</c:v>
                </c:pt>
                <c:pt idx="8">
                  <c:v>1987090</c:v>
                </c:pt>
                <c:pt idx="9">
                  <c:v>1298000</c:v>
                </c:pt>
                <c:pt idx="10">
                  <c:v>1120350</c:v>
                </c:pt>
                <c:pt idx="11">
                  <c:v>1000000</c:v>
                </c:pt>
                <c:pt idx="12">
                  <c:v>877400</c:v>
                </c:pt>
                <c:pt idx="13">
                  <c:v>600000</c:v>
                </c:pt>
                <c:pt idx="14">
                  <c:v>412000</c:v>
                </c:pt>
                <c:pt idx="15">
                  <c:v>321360</c:v>
                </c:pt>
                <c:pt idx="16">
                  <c:v>74000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8-4172-94E9-41EBFB453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6156488"/>
        <c:axId val="666156816"/>
      </c:barChart>
      <c:catAx>
        <c:axId val="66615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MG"/>
          </a:p>
        </c:txPr>
        <c:crossAx val="666156816"/>
        <c:crosses val="autoZero"/>
        <c:auto val="1"/>
        <c:lblAlgn val="ctr"/>
        <c:lblOffset val="100"/>
        <c:noMultiLvlLbl val="0"/>
      </c:catAx>
      <c:valAx>
        <c:axId val="66615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Ar&quot;* #,##0_);_(&quot;Ar&quot;* \(#,##0\);_(&quot;Ar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MG"/>
          </a:p>
        </c:txPr>
        <c:crossAx val="666156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MG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24-48B0-AA66-7EDDEAB99D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A24-48B0-AA66-7EDDEAB99D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A24-48B0-AA66-7EDDEAB99D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A24-48B0-AA66-7EDDEAB99D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fr-M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COMMUNE MANDIALAZA</c:v>
                </c:pt>
                <c:pt idx="1">
                  <c:v>ENTREPRISE GESTIONNAIRE</c:v>
                </c:pt>
                <c:pt idx="2">
                  <c:v>ASSOCIATION</c:v>
                </c:pt>
                <c:pt idx="3">
                  <c:v>RANO WASH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13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24-48B0-AA66-7EDDEAB99D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MG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MG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1253098187135"/>
          <c:y val="7.6551768015557103E-2"/>
          <c:w val="0.33963538220342365"/>
          <c:h val="0.720425883869468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F13-4857-8CCB-6BEABB8490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F13-4857-8CCB-6BEABB8490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fr-M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COMMUNE IHAZOARA</c:v>
                </c:pt>
                <c:pt idx="1">
                  <c:v>ENTREPRISE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13-4857-8CCB-6BEABB84901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fr-MG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fr-MG"/>
          </a:p>
        </c:txPr>
      </c:legendEntry>
      <c:layout>
        <c:manualLayout>
          <c:xMode val="edge"/>
          <c:yMode val="edge"/>
          <c:x val="0.69950864571240634"/>
          <c:y val="0.28846744323069817"/>
          <c:w val="0.30049135428759366"/>
          <c:h val="0.4230645602989707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MG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MG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71F-4D84-9357-A728159364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71F-4D84-9357-A728159364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fr-M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COMMUNE SENDRISOA</c:v>
                </c:pt>
                <c:pt idx="1">
                  <c:v>ENTREPRISE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1F-4D84-9357-A728159364C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fr-MG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fr-MG"/>
          </a:p>
        </c:txPr>
      </c:legendEntry>
      <c:layout>
        <c:manualLayout>
          <c:xMode val="edge"/>
          <c:yMode val="edge"/>
          <c:x val="0.70419917729045411"/>
          <c:y val="0.30561880925193191"/>
          <c:w val="0.28803752298794755"/>
          <c:h val="0.3887626968714095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MG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MG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002F6C"/>
                </a:solidFill>
                <a:latin typeface="Gill Sans MT" panose="020B0502020104020203" pitchFamily="34" charset="0"/>
              </a:rPr>
              <a:t>Cost per component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MG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9E-427C-A2B2-5073B670A4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9E-427C-A2B2-5073B670A4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9E-427C-A2B2-5073B670A4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9E-427C-A2B2-5073B670A4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F9E-427C-A2B2-5073B670A43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F9E-427C-A2B2-5073B670A435}"/>
              </c:ext>
            </c:extLst>
          </c:dPt>
          <c:cat>
            <c:strRef>
              <c:f>Sheet1!$A$2:$A$7</c:f>
              <c:strCache>
                <c:ptCount val="6"/>
                <c:pt idx="0">
                  <c:v>CAPEX + inflation</c:v>
                </c:pt>
                <c:pt idx="1">
                  <c:v>OPEX + inflation</c:v>
                </c:pt>
                <c:pt idx="2">
                  <c:v>CapeManEx + inflation</c:v>
                </c:pt>
                <c:pt idx="3">
                  <c:v>Support direct + inflation</c:v>
                </c:pt>
                <c:pt idx="4">
                  <c:v>CAPMANEX basée sur l'etat actuel</c:v>
                </c:pt>
                <c:pt idx="5">
                  <c:v>Support indirect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72</c:v>
                </c:pt>
                <c:pt idx="1">
                  <c:v>9</c:v>
                </c:pt>
                <c:pt idx="2">
                  <c:v>18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F9E-427C-A2B2-5073B670A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50564532447018629"/>
          <c:y val="0.25564243676901494"/>
          <c:w val="0.49142784581184507"/>
          <c:h val="0.73381557161565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fr-MG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MG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Gill Sans MT" panose="020B0502020104020203" pitchFamily="34" charset="0"/>
              </a:rPr>
              <a:t>Available financing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MG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31-46C3-B076-EA930FF79AC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31-46C3-B076-EA930FF79AC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31-46C3-B076-EA930FF79AC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331-46C3-B076-EA930FF79A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M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Tarifs</c:v>
                </c:pt>
                <c:pt idx="1">
                  <c:v>Taxes</c:v>
                </c:pt>
                <c:pt idx="2">
                  <c:v>financing gap</c:v>
                </c:pt>
                <c:pt idx="3">
                  <c:v>Transferts / Subvention ou autres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</c:v>
                </c:pt>
                <c:pt idx="1">
                  <c:v>0</c:v>
                </c:pt>
                <c:pt idx="2">
                  <c:v>28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31-46C3-B076-EA930FF79AC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843290646446406"/>
          <c:y val="0.2782715622314349"/>
          <c:w val="0.45413951803376695"/>
          <c:h val="0.64853224943381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fr-MG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M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43A7E-DE26-4554-8C3B-0F8250515C0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46E088B-324D-4D7E-8226-F32411282B69}">
      <dgm:prSet phldrT="[Texte]" custT="1"/>
      <dgm:spPr/>
      <dgm:t>
        <a:bodyPr/>
        <a:lstStyle/>
        <a:p>
          <a:r>
            <a:rPr lang="fr-FR" sz="1700" b="1" dirty="0"/>
            <a:t>Observation 1:</a:t>
          </a:r>
          <a:r>
            <a:rPr lang="fr-FR" sz="1700" dirty="0"/>
            <a:t> Communes </a:t>
          </a:r>
          <a:r>
            <a:rPr lang="fr-FR" sz="1700" dirty="0" err="1"/>
            <a:t>respond</a:t>
          </a:r>
          <a:r>
            <a:rPr lang="fr-FR" sz="1700" dirty="0"/>
            <a:t> to </a:t>
          </a:r>
          <a:r>
            <a:rPr lang="fr-FR" sz="1700" dirty="0" err="1"/>
            <a:t>community</a:t>
          </a:r>
          <a:r>
            <a:rPr lang="fr-FR" sz="1700" dirty="0"/>
            <a:t> feedback</a:t>
          </a:r>
        </a:p>
      </dgm:t>
    </dgm:pt>
    <dgm:pt modelId="{4985FAA7-14F3-4B54-921F-4B152CEAE361}" type="parTrans" cxnId="{A8B5AE95-0E8C-4B87-BF10-49D7CD4F470D}">
      <dgm:prSet/>
      <dgm:spPr/>
      <dgm:t>
        <a:bodyPr/>
        <a:lstStyle/>
        <a:p>
          <a:endParaRPr lang="fr-FR"/>
        </a:p>
      </dgm:t>
    </dgm:pt>
    <dgm:pt modelId="{E30FFD97-9063-4461-A4ED-AE08759F1C63}" type="sibTrans" cxnId="{A8B5AE95-0E8C-4B87-BF10-49D7CD4F470D}">
      <dgm:prSet/>
      <dgm:spPr/>
      <dgm:t>
        <a:bodyPr/>
        <a:lstStyle/>
        <a:p>
          <a:endParaRPr lang="fr-FR"/>
        </a:p>
      </dgm:t>
    </dgm:pt>
    <dgm:pt modelId="{E951A020-B6A2-4C9E-B139-6C109CBF54E0}">
      <dgm:prSet phldrT="[Texte]" custT="1"/>
      <dgm:spPr/>
      <dgm:t>
        <a:bodyPr/>
        <a:lstStyle/>
        <a:p>
          <a:r>
            <a:rPr lang="fr-FR" sz="1700" b="1" dirty="0"/>
            <a:t>Observation 2:</a:t>
          </a:r>
        </a:p>
        <a:p>
          <a:r>
            <a:rPr lang="fr-FR" sz="1700" dirty="0"/>
            <a:t>Communes have WASH budgets and programs</a:t>
          </a:r>
        </a:p>
      </dgm:t>
    </dgm:pt>
    <dgm:pt modelId="{8649D3F1-45FE-4438-AD91-71A88DBC3FFD}" type="parTrans" cxnId="{A2D238D9-6FD5-40BA-AAFB-39E86493A825}">
      <dgm:prSet/>
      <dgm:spPr/>
      <dgm:t>
        <a:bodyPr/>
        <a:lstStyle/>
        <a:p>
          <a:endParaRPr lang="fr-FR"/>
        </a:p>
      </dgm:t>
    </dgm:pt>
    <dgm:pt modelId="{52EC5727-141F-4A86-A7D9-0559FBC4C062}" type="sibTrans" cxnId="{A2D238D9-6FD5-40BA-AAFB-39E86493A825}">
      <dgm:prSet/>
      <dgm:spPr/>
      <dgm:t>
        <a:bodyPr/>
        <a:lstStyle/>
        <a:p>
          <a:endParaRPr lang="fr-FR"/>
        </a:p>
      </dgm:t>
    </dgm:pt>
    <dgm:pt modelId="{0C21783C-8379-48FD-B78D-1B869E23DFA5}">
      <dgm:prSet phldrT="[Texte]" custT="1"/>
      <dgm:spPr/>
      <dgm:t>
        <a:bodyPr/>
        <a:lstStyle/>
        <a:p>
          <a:r>
            <a:rPr lang="fr-FR" sz="1700" b="1" dirty="0"/>
            <a:t>Observation 3:</a:t>
          </a:r>
        </a:p>
        <a:p>
          <a:r>
            <a:rPr lang="fr-FR" sz="1700" dirty="0"/>
            <a:t>Communes </a:t>
          </a:r>
          <a:r>
            <a:rPr lang="fr-FR" sz="1700" dirty="0" err="1"/>
            <a:t>improve</a:t>
          </a:r>
          <a:r>
            <a:rPr lang="fr-FR" sz="1700" dirty="0"/>
            <a:t> the mobilisation of </a:t>
          </a:r>
          <a:r>
            <a:rPr lang="fr-FR" sz="1700" dirty="0" err="1"/>
            <a:t>their</a:t>
          </a:r>
          <a:r>
            <a:rPr lang="fr-FR" sz="1700" dirty="0"/>
            <a:t> </a:t>
          </a:r>
          <a:r>
            <a:rPr lang="fr-FR" sz="1700" dirty="0" err="1"/>
            <a:t>tax</a:t>
          </a:r>
          <a:r>
            <a:rPr lang="fr-FR" sz="1700" dirty="0"/>
            <a:t> revenue </a:t>
          </a:r>
        </a:p>
      </dgm:t>
    </dgm:pt>
    <dgm:pt modelId="{858DCDEC-9A11-4295-9C06-2308A8560FEC}" type="parTrans" cxnId="{85D95741-29D1-4C2A-AF25-073AF0DDB203}">
      <dgm:prSet/>
      <dgm:spPr/>
      <dgm:t>
        <a:bodyPr/>
        <a:lstStyle/>
        <a:p>
          <a:endParaRPr lang="fr-FR"/>
        </a:p>
      </dgm:t>
    </dgm:pt>
    <dgm:pt modelId="{1B6F9759-D881-436F-9DD1-13F6A5E09EF9}" type="sibTrans" cxnId="{85D95741-29D1-4C2A-AF25-073AF0DDB203}">
      <dgm:prSet/>
      <dgm:spPr/>
      <dgm:t>
        <a:bodyPr/>
        <a:lstStyle/>
        <a:p>
          <a:endParaRPr lang="fr-FR"/>
        </a:p>
      </dgm:t>
    </dgm:pt>
    <dgm:pt modelId="{8ED18613-270F-4156-97D4-7484C14A8652}">
      <dgm:prSet phldrT="[Texte]" custT="1"/>
      <dgm:spPr/>
      <dgm:t>
        <a:bodyPr/>
        <a:lstStyle/>
        <a:p>
          <a:pPr algn="ctr"/>
          <a:r>
            <a:rPr lang="fr-FR" sz="1700" b="1" i="0" dirty="0">
              <a:latin typeface="Gill Sans MT" panose="020B0502020104020203" pitchFamily="34" charset="0"/>
            </a:rPr>
            <a:t>Observation 5:</a:t>
          </a:r>
        </a:p>
        <a:p>
          <a:pPr algn="ctr"/>
          <a:r>
            <a:rPr lang="fr-FR" sz="1700" i="0" dirty="0">
              <a:latin typeface="Gill Sans MT" panose="020B0502020104020203" pitchFamily="34" charset="0"/>
            </a:rPr>
            <a:t>Communes engage </a:t>
          </a:r>
          <a:r>
            <a:rPr lang="fr-FR" sz="1700" i="0" dirty="0" err="1">
              <a:latin typeface="Gill Sans MT" panose="020B0502020104020203" pitchFamily="34" charset="0"/>
            </a:rPr>
            <a:t>with</a:t>
          </a:r>
          <a:r>
            <a:rPr lang="fr-FR" sz="1700" i="0" dirty="0">
              <a:latin typeface="Gill Sans MT" panose="020B0502020104020203" pitchFamily="34" charset="0"/>
            </a:rPr>
            <a:t> the </a:t>
          </a:r>
          <a:r>
            <a:rPr lang="fr-FR" sz="1700" i="0" dirty="0" err="1">
              <a:latin typeface="Gill Sans MT" panose="020B0502020104020203" pitchFamily="34" charset="0"/>
            </a:rPr>
            <a:t>private</a:t>
          </a:r>
          <a:r>
            <a:rPr lang="fr-FR" sz="1700" i="0" dirty="0">
              <a:latin typeface="Gill Sans MT" panose="020B0502020104020203" pitchFamily="34" charset="0"/>
            </a:rPr>
            <a:t> </a:t>
          </a:r>
          <a:r>
            <a:rPr lang="fr-FR" sz="1700" i="0" dirty="0" err="1">
              <a:latin typeface="Gill Sans MT" panose="020B0502020104020203" pitchFamily="34" charset="0"/>
            </a:rPr>
            <a:t>sector</a:t>
          </a:r>
          <a:endParaRPr lang="fr-FR" sz="1700" i="0" dirty="0">
            <a:latin typeface="Gill Sans MT" panose="020B0502020104020203" pitchFamily="34" charset="0"/>
          </a:endParaRPr>
        </a:p>
      </dgm:t>
    </dgm:pt>
    <dgm:pt modelId="{F9FA4B38-84A3-4C0B-BDC2-B7BB363F17F2}" type="parTrans" cxnId="{6BC328E5-46A2-4311-93A5-28EC945FD032}">
      <dgm:prSet/>
      <dgm:spPr/>
      <dgm:t>
        <a:bodyPr/>
        <a:lstStyle/>
        <a:p>
          <a:endParaRPr lang="fr-FR"/>
        </a:p>
      </dgm:t>
    </dgm:pt>
    <dgm:pt modelId="{BAF2D51A-84AC-4041-BD3F-67F0BAE05896}" type="sibTrans" cxnId="{6BC328E5-46A2-4311-93A5-28EC945FD032}">
      <dgm:prSet/>
      <dgm:spPr/>
      <dgm:t>
        <a:bodyPr/>
        <a:lstStyle/>
        <a:p>
          <a:endParaRPr lang="fr-FR"/>
        </a:p>
      </dgm:t>
    </dgm:pt>
    <dgm:pt modelId="{7A6A8440-17CA-499B-A8C6-853C7FF0EB4F}">
      <dgm:prSet custT="1"/>
      <dgm:spPr/>
      <dgm:t>
        <a:bodyPr/>
        <a:lstStyle/>
        <a:p>
          <a:r>
            <a:rPr lang="fr-FR" sz="1700" b="1" kern="1200" dirty="0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Observation 6: </a:t>
          </a:r>
        </a:p>
        <a:p>
          <a:r>
            <a:rPr lang="fr-FR" sz="1700" kern="1200" dirty="0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Communes </a:t>
          </a:r>
          <a:r>
            <a:rPr lang="fr-FR" sz="1700" kern="1200" dirty="0" err="1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improve</a:t>
          </a:r>
          <a:r>
            <a:rPr lang="fr-FR" sz="1700" kern="1200" dirty="0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 </a:t>
          </a:r>
          <a:r>
            <a:rPr lang="fr-FR" sz="1700" kern="1200" dirty="0" err="1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their</a:t>
          </a:r>
          <a:r>
            <a:rPr lang="fr-FR" sz="1700" kern="1200" dirty="0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  </a:t>
          </a:r>
          <a:r>
            <a:rPr lang="fr-FR" sz="1700" kern="1200" dirty="0" err="1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financial</a:t>
          </a:r>
          <a:r>
            <a:rPr lang="fr-FR" sz="1700" kern="1200" dirty="0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 planning</a:t>
          </a:r>
        </a:p>
      </dgm:t>
    </dgm:pt>
    <dgm:pt modelId="{66A9D09D-2459-4F69-A75F-566880DB285D}" type="parTrans" cxnId="{5B0ED72F-8A2C-413B-831A-ACC4D95A78EA}">
      <dgm:prSet/>
      <dgm:spPr/>
      <dgm:t>
        <a:bodyPr/>
        <a:lstStyle/>
        <a:p>
          <a:endParaRPr lang="fr-MG"/>
        </a:p>
      </dgm:t>
    </dgm:pt>
    <dgm:pt modelId="{3747E99E-A507-4125-8D4C-796A762A5EE8}" type="sibTrans" cxnId="{5B0ED72F-8A2C-413B-831A-ACC4D95A78EA}">
      <dgm:prSet/>
      <dgm:spPr/>
      <dgm:t>
        <a:bodyPr/>
        <a:lstStyle/>
        <a:p>
          <a:endParaRPr lang="fr-MG"/>
        </a:p>
      </dgm:t>
    </dgm:pt>
    <dgm:pt modelId="{D4E6D0D3-5171-4EE5-8A1C-209B0BC81618}">
      <dgm:prSet custT="1"/>
      <dgm:spPr/>
      <dgm:t>
        <a:bodyPr/>
        <a:lstStyle/>
        <a:p>
          <a:r>
            <a:rPr lang="fr-FR" sz="1700" b="1" dirty="0"/>
            <a:t>Observation 4:</a:t>
          </a:r>
        </a:p>
        <a:p>
          <a:r>
            <a:rPr lang="fr-FR" sz="1700" dirty="0"/>
            <a:t>Communes </a:t>
          </a:r>
          <a:r>
            <a:rPr lang="fr-FR" sz="1700" dirty="0" err="1"/>
            <a:t>implement</a:t>
          </a:r>
          <a:r>
            <a:rPr lang="fr-FR" sz="1700" dirty="0"/>
            <a:t> WASH programs and </a:t>
          </a:r>
          <a:r>
            <a:rPr lang="fr-FR" sz="1700" dirty="0" err="1"/>
            <a:t>improve</a:t>
          </a:r>
          <a:r>
            <a:rPr lang="fr-FR" sz="1700" dirty="0"/>
            <a:t> </a:t>
          </a:r>
          <a:r>
            <a:rPr lang="fr-FR" sz="1700" dirty="0" err="1"/>
            <a:t>transparency</a:t>
          </a:r>
          <a:endParaRPr lang="fr-FR" sz="1700" dirty="0"/>
        </a:p>
      </dgm:t>
    </dgm:pt>
    <dgm:pt modelId="{DB540C2F-B324-42AA-9277-131511F0895A}" type="parTrans" cxnId="{BD7608CD-6751-4741-9850-EA56B32B1ABF}">
      <dgm:prSet/>
      <dgm:spPr/>
      <dgm:t>
        <a:bodyPr/>
        <a:lstStyle/>
        <a:p>
          <a:endParaRPr lang="fr-MG"/>
        </a:p>
      </dgm:t>
    </dgm:pt>
    <dgm:pt modelId="{234E35C4-C85B-4722-AF1A-6BBEDE1C3457}" type="sibTrans" cxnId="{BD7608CD-6751-4741-9850-EA56B32B1ABF}">
      <dgm:prSet/>
      <dgm:spPr/>
      <dgm:t>
        <a:bodyPr/>
        <a:lstStyle/>
        <a:p>
          <a:endParaRPr lang="fr-MG"/>
        </a:p>
      </dgm:t>
    </dgm:pt>
    <dgm:pt modelId="{7676A7D7-12B0-4EF4-A159-45AC127B3746}" type="pres">
      <dgm:prSet presAssocID="{21C43A7E-DE26-4554-8C3B-0F8250515C0B}" presName="CompostProcess" presStyleCnt="0">
        <dgm:presLayoutVars>
          <dgm:dir/>
          <dgm:resizeHandles val="exact"/>
        </dgm:presLayoutVars>
      </dgm:prSet>
      <dgm:spPr/>
    </dgm:pt>
    <dgm:pt modelId="{D32C2B72-6C88-40D7-89AA-3E8C1AE00AF1}" type="pres">
      <dgm:prSet presAssocID="{21C43A7E-DE26-4554-8C3B-0F8250515C0B}" presName="arrow" presStyleLbl="bgShp" presStyleIdx="0" presStyleCnt="1" custScaleX="117647" custLinFactNeighborX="926" custLinFactNeighborY="-364"/>
      <dgm:spPr/>
    </dgm:pt>
    <dgm:pt modelId="{43EE6A1C-3AB6-45F1-8DD4-131C7964584F}" type="pres">
      <dgm:prSet presAssocID="{21C43A7E-DE26-4554-8C3B-0F8250515C0B}" presName="linearProcess" presStyleCnt="0"/>
      <dgm:spPr/>
    </dgm:pt>
    <dgm:pt modelId="{BB35B006-70CA-4A46-8BAA-49F01AD6AEBF}" type="pres">
      <dgm:prSet presAssocID="{B46E088B-324D-4D7E-8226-F32411282B69}" presName="textNode" presStyleLbl="node1" presStyleIdx="0" presStyleCnt="6">
        <dgm:presLayoutVars>
          <dgm:bulletEnabled val="1"/>
        </dgm:presLayoutVars>
      </dgm:prSet>
      <dgm:spPr/>
    </dgm:pt>
    <dgm:pt modelId="{43C9C454-4AC9-4ACF-AC18-00261A75544C}" type="pres">
      <dgm:prSet presAssocID="{E30FFD97-9063-4461-A4ED-AE08759F1C63}" presName="sibTrans" presStyleCnt="0"/>
      <dgm:spPr/>
    </dgm:pt>
    <dgm:pt modelId="{A76086FA-C819-43D5-B7F0-EDEB10761D10}" type="pres">
      <dgm:prSet presAssocID="{E951A020-B6A2-4C9E-B139-6C109CBF54E0}" presName="textNode" presStyleLbl="node1" presStyleIdx="1" presStyleCnt="6">
        <dgm:presLayoutVars>
          <dgm:bulletEnabled val="1"/>
        </dgm:presLayoutVars>
      </dgm:prSet>
      <dgm:spPr/>
    </dgm:pt>
    <dgm:pt modelId="{0BF5B03B-F41B-46EC-8203-35FB38081DAE}" type="pres">
      <dgm:prSet presAssocID="{52EC5727-141F-4A86-A7D9-0559FBC4C062}" presName="sibTrans" presStyleCnt="0"/>
      <dgm:spPr/>
    </dgm:pt>
    <dgm:pt modelId="{E7D562DE-218B-4C50-B818-9F959EC9FFD5}" type="pres">
      <dgm:prSet presAssocID="{0C21783C-8379-48FD-B78D-1B869E23DFA5}" presName="textNode" presStyleLbl="node1" presStyleIdx="2" presStyleCnt="6">
        <dgm:presLayoutVars>
          <dgm:bulletEnabled val="1"/>
        </dgm:presLayoutVars>
      </dgm:prSet>
      <dgm:spPr/>
    </dgm:pt>
    <dgm:pt modelId="{CF5EDB0F-FD66-4D9E-A818-481CC447B3CD}" type="pres">
      <dgm:prSet presAssocID="{1B6F9759-D881-436F-9DD1-13F6A5E09EF9}" presName="sibTrans" presStyleCnt="0"/>
      <dgm:spPr/>
    </dgm:pt>
    <dgm:pt modelId="{007BF47E-A736-4436-B9FA-A5FDD88B2765}" type="pres">
      <dgm:prSet presAssocID="{D4E6D0D3-5171-4EE5-8A1C-209B0BC81618}" presName="textNode" presStyleLbl="node1" presStyleIdx="3" presStyleCnt="6">
        <dgm:presLayoutVars>
          <dgm:bulletEnabled val="1"/>
        </dgm:presLayoutVars>
      </dgm:prSet>
      <dgm:spPr/>
    </dgm:pt>
    <dgm:pt modelId="{51712324-95F7-4F67-A6A9-9859D7B5EED8}" type="pres">
      <dgm:prSet presAssocID="{234E35C4-C85B-4722-AF1A-6BBEDE1C3457}" presName="sibTrans" presStyleCnt="0"/>
      <dgm:spPr/>
    </dgm:pt>
    <dgm:pt modelId="{794F0955-12DA-4AB9-82EA-AC823DDFE1EB}" type="pres">
      <dgm:prSet presAssocID="{8ED18613-270F-4156-97D4-7484C14A8652}" presName="textNode" presStyleLbl="node1" presStyleIdx="4" presStyleCnt="6" custScaleX="104137" custLinFactNeighborX="-38379" custLinFactNeighborY="-2009">
        <dgm:presLayoutVars>
          <dgm:bulletEnabled val="1"/>
        </dgm:presLayoutVars>
      </dgm:prSet>
      <dgm:spPr/>
    </dgm:pt>
    <dgm:pt modelId="{A61E491D-8AA8-4C74-9B3D-E4E927F52026}" type="pres">
      <dgm:prSet presAssocID="{BAF2D51A-84AC-4041-BD3F-67F0BAE05896}" presName="sibTrans" presStyleCnt="0"/>
      <dgm:spPr/>
    </dgm:pt>
    <dgm:pt modelId="{DD29BED8-A164-4344-A21D-E004EE218398}" type="pres">
      <dgm:prSet presAssocID="{7A6A8440-17CA-499B-A8C6-853C7FF0EB4F}" presName="textNode" presStyleLbl="node1" presStyleIdx="5" presStyleCnt="6" custLinFactNeighborX="-53624">
        <dgm:presLayoutVars>
          <dgm:bulletEnabled val="1"/>
        </dgm:presLayoutVars>
      </dgm:prSet>
      <dgm:spPr/>
    </dgm:pt>
  </dgm:ptLst>
  <dgm:cxnLst>
    <dgm:cxn modelId="{5B0ED72F-8A2C-413B-831A-ACC4D95A78EA}" srcId="{21C43A7E-DE26-4554-8C3B-0F8250515C0B}" destId="{7A6A8440-17CA-499B-A8C6-853C7FF0EB4F}" srcOrd="5" destOrd="0" parTransId="{66A9D09D-2459-4F69-A75F-566880DB285D}" sibTransId="{3747E99E-A507-4125-8D4C-796A762A5EE8}"/>
    <dgm:cxn modelId="{94062937-FDA2-484A-813F-ADAB92541C0A}" type="presOf" srcId="{D4E6D0D3-5171-4EE5-8A1C-209B0BC81618}" destId="{007BF47E-A736-4436-B9FA-A5FDD88B2765}" srcOrd="0" destOrd="0" presId="urn:microsoft.com/office/officeart/2005/8/layout/hProcess9"/>
    <dgm:cxn modelId="{85D95741-29D1-4C2A-AF25-073AF0DDB203}" srcId="{21C43A7E-DE26-4554-8C3B-0F8250515C0B}" destId="{0C21783C-8379-48FD-B78D-1B869E23DFA5}" srcOrd="2" destOrd="0" parTransId="{858DCDEC-9A11-4295-9C06-2308A8560FEC}" sibTransId="{1B6F9759-D881-436F-9DD1-13F6A5E09EF9}"/>
    <dgm:cxn modelId="{A840994F-A7DD-49E2-9A15-C254BA7158B1}" type="presOf" srcId="{7A6A8440-17CA-499B-A8C6-853C7FF0EB4F}" destId="{DD29BED8-A164-4344-A21D-E004EE218398}" srcOrd="0" destOrd="0" presId="urn:microsoft.com/office/officeart/2005/8/layout/hProcess9"/>
    <dgm:cxn modelId="{92537357-C198-4866-A0ED-DAD2DE88E47F}" type="presOf" srcId="{21C43A7E-DE26-4554-8C3B-0F8250515C0B}" destId="{7676A7D7-12B0-4EF4-A159-45AC127B3746}" srcOrd="0" destOrd="0" presId="urn:microsoft.com/office/officeart/2005/8/layout/hProcess9"/>
    <dgm:cxn modelId="{048FDE81-A6F5-4DFA-B350-40A65257D2A7}" type="presOf" srcId="{0C21783C-8379-48FD-B78D-1B869E23DFA5}" destId="{E7D562DE-218B-4C50-B818-9F959EC9FFD5}" srcOrd="0" destOrd="0" presId="urn:microsoft.com/office/officeart/2005/8/layout/hProcess9"/>
    <dgm:cxn modelId="{A8B5AE95-0E8C-4B87-BF10-49D7CD4F470D}" srcId="{21C43A7E-DE26-4554-8C3B-0F8250515C0B}" destId="{B46E088B-324D-4D7E-8226-F32411282B69}" srcOrd="0" destOrd="0" parTransId="{4985FAA7-14F3-4B54-921F-4B152CEAE361}" sibTransId="{E30FFD97-9063-4461-A4ED-AE08759F1C63}"/>
    <dgm:cxn modelId="{9DA63BC2-9399-41D3-AFC0-397480D5708F}" type="presOf" srcId="{E951A020-B6A2-4C9E-B139-6C109CBF54E0}" destId="{A76086FA-C819-43D5-B7F0-EDEB10761D10}" srcOrd="0" destOrd="0" presId="urn:microsoft.com/office/officeart/2005/8/layout/hProcess9"/>
    <dgm:cxn modelId="{BD7608CD-6751-4741-9850-EA56B32B1ABF}" srcId="{21C43A7E-DE26-4554-8C3B-0F8250515C0B}" destId="{D4E6D0D3-5171-4EE5-8A1C-209B0BC81618}" srcOrd="3" destOrd="0" parTransId="{DB540C2F-B324-42AA-9277-131511F0895A}" sibTransId="{234E35C4-C85B-4722-AF1A-6BBEDE1C3457}"/>
    <dgm:cxn modelId="{A2D238D9-6FD5-40BA-AAFB-39E86493A825}" srcId="{21C43A7E-DE26-4554-8C3B-0F8250515C0B}" destId="{E951A020-B6A2-4C9E-B139-6C109CBF54E0}" srcOrd="1" destOrd="0" parTransId="{8649D3F1-45FE-4438-AD91-71A88DBC3FFD}" sibTransId="{52EC5727-141F-4A86-A7D9-0559FBC4C062}"/>
    <dgm:cxn modelId="{5217F7DC-8F56-4BA2-AD38-FD6BBFF25649}" type="presOf" srcId="{8ED18613-270F-4156-97D4-7484C14A8652}" destId="{794F0955-12DA-4AB9-82EA-AC823DDFE1EB}" srcOrd="0" destOrd="0" presId="urn:microsoft.com/office/officeart/2005/8/layout/hProcess9"/>
    <dgm:cxn modelId="{6BC328E5-46A2-4311-93A5-28EC945FD032}" srcId="{21C43A7E-DE26-4554-8C3B-0F8250515C0B}" destId="{8ED18613-270F-4156-97D4-7484C14A8652}" srcOrd="4" destOrd="0" parTransId="{F9FA4B38-84A3-4C0B-BDC2-B7BB363F17F2}" sibTransId="{BAF2D51A-84AC-4041-BD3F-67F0BAE05896}"/>
    <dgm:cxn modelId="{4E0098EF-2E4A-4331-977F-C5720AEF7EAC}" type="presOf" srcId="{B46E088B-324D-4D7E-8226-F32411282B69}" destId="{BB35B006-70CA-4A46-8BAA-49F01AD6AEBF}" srcOrd="0" destOrd="0" presId="urn:microsoft.com/office/officeart/2005/8/layout/hProcess9"/>
    <dgm:cxn modelId="{5B690F72-15E5-477A-A9C9-FB42EF14F4C7}" type="presParOf" srcId="{7676A7D7-12B0-4EF4-A159-45AC127B3746}" destId="{D32C2B72-6C88-40D7-89AA-3E8C1AE00AF1}" srcOrd="0" destOrd="0" presId="urn:microsoft.com/office/officeart/2005/8/layout/hProcess9"/>
    <dgm:cxn modelId="{B85D69BA-C162-4E17-BC8F-100025E8D17F}" type="presParOf" srcId="{7676A7D7-12B0-4EF4-A159-45AC127B3746}" destId="{43EE6A1C-3AB6-45F1-8DD4-131C7964584F}" srcOrd="1" destOrd="0" presId="urn:microsoft.com/office/officeart/2005/8/layout/hProcess9"/>
    <dgm:cxn modelId="{09208086-F371-4729-A163-3D9E0DCC5C7D}" type="presParOf" srcId="{43EE6A1C-3AB6-45F1-8DD4-131C7964584F}" destId="{BB35B006-70CA-4A46-8BAA-49F01AD6AEBF}" srcOrd="0" destOrd="0" presId="urn:microsoft.com/office/officeart/2005/8/layout/hProcess9"/>
    <dgm:cxn modelId="{B3736872-FA86-4CFE-B65E-B1F525BD5801}" type="presParOf" srcId="{43EE6A1C-3AB6-45F1-8DD4-131C7964584F}" destId="{43C9C454-4AC9-4ACF-AC18-00261A75544C}" srcOrd="1" destOrd="0" presId="urn:microsoft.com/office/officeart/2005/8/layout/hProcess9"/>
    <dgm:cxn modelId="{E8219B32-67E9-44E4-9BCC-0B5B7758CA94}" type="presParOf" srcId="{43EE6A1C-3AB6-45F1-8DD4-131C7964584F}" destId="{A76086FA-C819-43D5-B7F0-EDEB10761D10}" srcOrd="2" destOrd="0" presId="urn:microsoft.com/office/officeart/2005/8/layout/hProcess9"/>
    <dgm:cxn modelId="{0BDC55A4-2F8E-4225-A34E-B8CE8A56ECDD}" type="presParOf" srcId="{43EE6A1C-3AB6-45F1-8DD4-131C7964584F}" destId="{0BF5B03B-F41B-46EC-8203-35FB38081DAE}" srcOrd="3" destOrd="0" presId="urn:microsoft.com/office/officeart/2005/8/layout/hProcess9"/>
    <dgm:cxn modelId="{6CCF4A10-BCB2-41B6-9848-0A23ADD9EFCB}" type="presParOf" srcId="{43EE6A1C-3AB6-45F1-8DD4-131C7964584F}" destId="{E7D562DE-218B-4C50-B818-9F959EC9FFD5}" srcOrd="4" destOrd="0" presId="urn:microsoft.com/office/officeart/2005/8/layout/hProcess9"/>
    <dgm:cxn modelId="{AF74146D-B8B7-477D-A97E-89043A281AC2}" type="presParOf" srcId="{43EE6A1C-3AB6-45F1-8DD4-131C7964584F}" destId="{CF5EDB0F-FD66-4D9E-A818-481CC447B3CD}" srcOrd="5" destOrd="0" presId="urn:microsoft.com/office/officeart/2005/8/layout/hProcess9"/>
    <dgm:cxn modelId="{98837032-41AB-4D5E-9E78-9C3EE14CE975}" type="presParOf" srcId="{43EE6A1C-3AB6-45F1-8DD4-131C7964584F}" destId="{007BF47E-A736-4436-B9FA-A5FDD88B2765}" srcOrd="6" destOrd="0" presId="urn:microsoft.com/office/officeart/2005/8/layout/hProcess9"/>
    <dgm:cxn modelId="{00F72248-8BC3-4383-A3E8-78E1DEC33D13}" type="presParOf" srcId="{43EE6A1C-3AB6-45F1-8DD4-131C7964584F}" destId="{51712324-95F7-4F67-A6A9-9859D7B5EED8}" srcOrd="7" destOrd="0" presId="urn:microsoft.com/office/officeart/2005/8/layout/hProcess9"/>
    <dgm:cxn modelId="{5570E829-87C9-4C3F-A939-0DFBCEFA7B2B}" type="presParOf" srcId="{43EE6A1C-3AB6-45F1-8DD4-131C7964584F}" destId="{794F0955-12DA-4AB9-82EA-AC823DDFE1EB}" srcOrd="8" destOrd="0" presId="urn:microsoft.com/office/officeart/2005/8/layout/hProcess9"/>
    <dgm:cxn modelId="{9942D1A5-E53E-4846-A9E0-64D976294D80}" type="presParOf" srcId="{43EE6A1C-3AB6-45F1-8DD4-131C7964584F}" destId="{A61E491D-8AA8-4C74-9B3D-E4E927F52026}" srcOrd="9" destOrd="0" presId="urn:microsoft.com/office/officeart/2005/8/layout/hProcess9"/>
    <dgm:cxn modelId="{428B78D8-3B85-4A95-BD8B-AE3B2AD8EB6C}" type="presParOf" srcId="{43EE6A1C-3AB6-45F1-8DD4-131C7964584F}" destId="{DD29BED8-A164-4344-A21D-E004EE21839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43A7E-DE26-4554-8C3B-0F8250515C0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46E088B-324D-4D7E-8226-F32411282B69}">
      <dgm:prSet phldrT="[Texte]" custT="1"/>
      <dgm:spPr/>
      <dgm:t>
        <a:bodyPr/>
        <a:lstStyle/>
        <a:p>
          <a:r>
            <a:rPr lang="en-US" sz="1600" kern="1200" dirty="0">
              <a:latin typeface="Gill Sans MT" panose="020B0502020104020203" pitchFamily="34" charset="0"/>
            </a:rPr>
            <a:t>Step 1: </a:t>
          </a:r>
        </a:p>
        <a:p>
          <a:r>
            <a:rPr lang="en-US" sz="1600" kern="1200" dirty="0">
              <a:latin typeface="Gill Sans MT" panose="020B0502020104020203" pitchFamily="34" charset="0"/>
            </a:rPr>
            <a:t>Train communes</a:t>
          </a:r>
        </a:p>
        <a:p>
          <a:r>
            <a:rPr lang="fr-FR" sz="1600" kern="1200" dirty="0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on STEFI process</a:t>
          </a:r>
        </a:p>
      </dgm:t>
    </dgm:pt>
    <dgm:pt modelId="{4985FAA7-14F3-4B54-921F-4B152CEAE361}" type="parTrans" cxnId="{A8B5AE95-0E8C-4B87-BF10-49D7CD4F470D}">
      <dgm:prSet/>
      <dgm:spPr/>
      <dgm:t>
        <a:bodyPr/>
        <a:lstStyle/>
        <a:p>
          <a:endParaRPr lang="fr-FR"/>
        </a:p>
      </dgm:t>
    </dgm:pt>
    <dgm:pt modelId="{E30FFD97-9063-4461-A4ED-AE08759F1C63}" type="sibTrans" cxnId="{A8B5AE95-0E8C-4B87-BF10-49D7CD4F470D}">
      <dgm:prSet/>
      <dgm:spPr/>
      <dgm:t>
        <a:bodyPr/>
        <a:lstStyle/>
        <a:p>
          <a:endParaRPr lang="fr-FR"/>
        </a:p>
      </dgm:t>
    </dgm:pt>
    <dgm:pt modelId="{E951A020-B6A2-4C9E-B139-6C109CBF54E0}">
      <dgm:prSet phldrT="[Texte]" custT="1"/>
      <dgm:spPr/>
      <dgm:t>
        <a:bodyPr/>
        <a:lstStyle/>
        <a:p>
          <a:r>
            <a:rPr lang="en-US" sz="1600" dirty="0">
              <a:latin typeface="Gill Sans MT" panose="020B0502020104020203" pitchFamily="34" charset="0"/>
            </a:rPr>
            <a:t>Step 2:</a:t>
          </a:r>
        </a:p>
        <a:p>
          <a:r>
            <a:rPr lang="en-US" sz="1600" dirty="0">
              <a:latin typeface="Gill Sans MT" panose="020B0502020104020203" pitchFamily="34" charset="0"/>
            </a:rPr>
            <a:t> Fill and send technical and financial survey form</a:t>
          </a:r>
          <a:endParaRPr lang="fr-FR" sz="1600" dirty="0">
            <a:latin typeface="Gill Sans MT" panose="020B0502020104020203" pitchFamily="34" charset="0"/>
          </a:endParaRPr>
        </a:p>
      </dgm:t>
    </dgm:pt>
    <dgm:pt modelId="{8649D3F1-45FE-4438-AD91-71A88DBC3FFD}" type="parTrans" cxnId="{A2D238D9-6FD5-40BA-AAFB-39E86493A825}">
      <dgm:prSet/>
      <dgm:spPr/>
      <dgm:t>
        <a:bodyPr/>
        <a:lstStyle/>
        <a:p>
          <a:endParaRPr lang="fr-FR"/>
        </a:p>
      </dgm:t>
    </dgm:pt>
    <dgm:pt modelId="{52EC5727-141F-4A86-A7D9-0559FBC4C062}" type="sibTrans" cxnId="{A2D238D9-6FD5-40BA-AAFB-39E86493A825}">
      <dgm:prSet/>
      <dgm:spPr/>
      <dgm:t>
        <a:bodyPr/>
        <a:lstStyle/>
        <a:p>
          <a:endParaRPr lang="fr-FR"/>
        </a:p>
      </dgm:t>
    </dgm:pt>
    <dgm:pt modelId="{0C21783C-8379-48FD-B78D-1B869E23DFA5}">
      <dgm:prSet phldrT="[Texte]" custT="1"/>
      <dgm:spPr/>
      <dgm:t>
        <a:bodyPr/>
        <a:lstStyle/>
        <a:p>
          <a:r>
            <a:rPr lang="en-US" sz="1600" i="0" kern="1200" dirty="0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Step 3: </a:t>
          </a:r>
        </a:p>
        <a:p>
          <a:r>
            <a:rPr lang="en-US" sz="1600" i="0" kern="1200" dirty="0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Audit by DREAH (Technical, organizational, financial) </a:t>
          </a:r>
          <a:endParaRPr lang="fr-FR" sz="1600" i="0" kern="1200" dirty="0">
            <a:solidFill>
              <a:prstClr val="white"/>
            </a:solidFill>
            <a:latin typeface="Gill Sans MT" panose="020B0502020104020203" pitchFamily="34" charset="0"/>
            <a:ea typeface="+mn-ea"/>
            <a:cs typeface="+mn-cs"/>
          </a:endParaRPr>
        </a:p>
      </dgm:t>
    </dgm:pt>
    <dgm:pt modelId="{858DCDEC-9A11-4295-9C06-2308A8560FEC}" type="parTrans" cxnId="{85D95741-29D1-4C2A-AF25-073AF0DDB203}">
      <dgm:prSet/>
      <dgm:spPr/>
      <dgm:t>
        <a:bodyPr/>
        <a:lstStyle/>
        <a:p>
          <a:endParaRPr lang="fr-FR"/>
        </a:p>
      </dgm:t>
    </dgm:pt>
    <dgm:pt modelId="{1B6F9759-D881-436F-9DD1-13F6A5E09EF9}" type="sibTrans" cxnId="{85D95741-29D1-4C2A-AF25-073AF0DDB203}">
      <dgm:prSet/>
      <dgm:spPr/>
      <dgm:t>
        <a:bodyPr/>
        <a:lstStyle/>
        <a:p>
          <a:endParaRPr lang="fr-FR"/>
        </a:p>
      </dgm:t>
    </dgm:pt>
    <dgm:pt modelId="{8ED18613-270F-4156-97D4-7484C14A8652}">
      <dgm:prSet phldrT="[Texte]" custT="1"/>
      <dgm:spPr/>
      <dgm:t>
        <a:bodyPr/>
        <a:lstStyle/>
        <a:p>
          <a:pPr algn="ctr"/>
          <a:r>
            <a:rPr lang="en-US" sz="1600" i="0" kern="1200" dirty="0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Step 5:  Validation of findings and elaboration of recovery plan</a:t>
          </a:r>
          <a:endParaRPr lang="fr-FR" sz="1600" i="0" kern="1200" dirty="0">
            <a:solidFill>
              <a:prstClr val="white"/>
            </a:solidFill>
            <a:latin typeface="Gill Sans MT" panose="020B0502020104020203" pitchFamily="34" charset="0"/>
            <a:ea typeface="+mn-ea"/>
            <a:cs typeface="+mn-cs"/>
          </a:endParaRPr>
        </a:p>
      </dgm:t>
    </dgm:pt>
    <dgm:pt modelId="{F9FA4B38-84A3-4C0B-BDC2-B7BB363F17F2}" type="parTrans" cxnId="{6BC328E5-46A2-4311-93A5-28EC945FD032}">
      <dgm:prSet/>
      <dgm:spPr/>
      <dgm:t>
        <a:bodyPr/>
        <a:lstStyle/>
        <a:p>
          <a:endParaRPr lang="fr-FR"/>
        </a:p>
      </dgm:t>
    </dgm:pt>
    <dgm:pt modelId="{BAF2D51A-84AC-4041-BD3F-67F0BAE05896}" type="sibTrans" cxnId="{6BC328E5-46A2-4311-93A5-28EC945FD032}">
      <dgm:prSet/>
      <dgm:spPr/>
      <dgm:t>
        <a:bodyPr/>
        <a:lstStyle/>
        <a:p>
          <a:endParaRPr lang="fr-FR"/>
        </a:p>
      </dgm:t>
    </dgm:pt>
    <dgm:pt modelId="{7A6A8440-17CA-499B-A8C6-853C7FF0EB4F}">
      <dgm:prSet/>
      <dgm:spPr/>
      <dgm:t>
        <a:bodyPr/>
        <a:lstStyle/>
        <a:p>
          <a:r>
            <a:rPr lang="en-US" i="0" dirty="0">
              <a:latin typeface="Gill Sans MT" panose="020B0502020104020203" pitchFamily="34" charset="0"/>
            </a:rPr>
            <a:t>Step 7: Implementation and monitoring of the plan </a:t>
          </a:r>
          <a:endParaRPr lang="fr-FR" i="0" dirty="0">
            <a:latin typeface="Gill Sans MT" panose="020B0502020104020203" pitchFamily="34" charset="0"/>
          </a:endParaRPr>
        </a:p>
      </dgm:t>
    </dgm:pt>
    <dgm:pt modelId="{66A9D09D-2459-4F69-A75F-566880DB285D}" type="parTrans" cxnId="{5B0ED72F-8A2C-413B-831A-ACC4D95A78EA}">
      <dgm:prSet/>
      <dgm:spPr/>
      <dgm:t>
        <a:bodyPr/>
        <a:lstStyle/>
        <a:p>
          <a:endParaRPr lang="fr-MG"/>
        </a:p>
      </dgm:t>
    </dgm:pt>
    <dgm:pt modelId="{3747E99E-A507-4125-8D4C-796A762A5EE8}" type="sibTrans" cxnId="{5B0ED72F-8A2C-413B-831A-ACC4D95A78EA}">
      <dgm:prSet/>
      <dgm:spPr/>
      <dgm:t>
        <a:bodyPr/>
        <a:lstStyle/>
        <a:p>
          <a:endParaRPr lang="fr-MG"/>
        </a:p>
      </dgm:t>
    </dgm:pt>
    <dgm:pt modelId="{D4E6D0D3-5171-4EE5-8A1C-209B0BC81618}">
      <dgm:prSet/>
      <dgm:spPr/>
      <dgm:t>
        <a:bodyPr/>
        <a:lstStyle/>
        <a:p>
          <a:r>
            <a:rPr lang="en-US" i="0" dirty="0">
              <a:latin typeface="Gill Sans MT" panose="020B0502020104020203" pitchFamily="34" charset="0"/>
            </a:rPr>
            <a:t>Step 4: Compilation and analysis from survey form and audit results</a:t>
          </a:r>
          <a:endParaRPr lang="fr-FR" i="0" dirty="0">
            <a:latin typeface="Gill Sans MT" panose="020B0502020104020203" pitchFamily="34" charset="0"/>
          </a:endParaRPr>
        </a:p>
      </dgm:t>
    </dgm:pt>
    <dgm:pt modelId="{DB540C2F-B324-42AA-9277-131511F0895A}" type="parTrans" cxnId="{BD7608CD-6751-4741-9850-EA56B32B1ABF}">
      <dgm:prSet/>
      <dgm:spPr/>
      <dgm:t>
        <a:bodyPr/>
        <a:lstStyle/>
        <a:p>
          <a:endParaRPr lang="fr-MG"/>
        </a:p>
      </dgm:t>
    </dgm:pt>
    <dgm:pt modelId="{234E35C4-C85B-4722-AF1A-6BBEDE1C3457}" type="sibTrans" cxnId="{BD7608CD-6751-4741-9850-EA56B32B1ABF}">
      <dgm:prSet/>
      <dgm:spPr/>
      <dgm:t>
        <a:bodyPr/>
        <a:lstStyle/>
        <a:p>
          <a:endParaRPr lang="fr-MG"/>
        </a:p>
      </dgm:t>
    </dgm:pt>
    <dgm:pt modelId="{21A65B13-1595-408C-B6D3-0EF08256F370}">
      <dgm:prSet phldrT="[Texte]"/>
      <dgm:spPr/>
      <dgm:t>
        <a:bodyPr/>
        <a:lstStyle/>
        <a:p>
          <a:r>
            <a:rPr lang="en-US" i="0" dirty="0">
              <a:latin typeface="Gill Sans MT" panose="020B0502020104020203" pitchFamily="34" charset="0"/>
            </a:rPr>
            <a:t>Step 6:  Validation of findings at communal level</a:t>
          </a:r>
          <a:endParaRPr lang="fr-FR" i="0" dirty="0">
            <a:latin typeface="Gill Sans MT" panose="020B0502020104020203" pitchFamily="34" charset="0"/>
          </a:endParaRPr>
        </a:p>
      </dgm:t>
    </dgm:pt>
    <dgm:pt modelId="{71DC2340-BF31-46D6-B555-F8F4B46094BC}" type="parTrans" cxnId="{D742015E-C6B5-42DE-8E98-A7B18BAF8CA0}">
      <dgm:prSet/>
      <dgm:spPr/>
      <dgm:t>
        <a:bodyPr/>
        <a:lstStyle/>
        <a:p>
          <a:endParaRPr lang="fr-MG"/>
        </a:p>
      </dgm:t>
    </dgm:pt>
    <dgm:pt modelId="{735A3662-B4B0-4512-B2E0-5A3EBA7BF402}" type="sibTrans" cxnId="{D742015E-C6B5-42DE-8E98-A7B18BAF8CA0}">
      <dgm:prSet/>
      <dgm:spPr/>
      <dgm:t>
        <a:bodyPr/>
        <a:lstStyle/>
        <a:p>
          <a:endParaRPr lang="fr-MG"/>
        </a:p>
      </dgm:t>
    </dgm:pt>
    <dgm:pt modelId="{7676A7D7-12B0-4EF4-A159-45AC127B3746}" type="pres">
      <dgm:prSet presAssocID="{21C43A7E-DE26-4554-8C3B-0F8250515C0B}" presName="CompostProcess" presStyleCnt="0">
        <dgm:presLayoutVars>
          <dgm:dir/>
          <dgm:resizeHandles val="exact"/>
        </dgm:presLayoutVars>
      </dgm:prSet>
      <dgm:spPr/>
    </dgm:pt>
    <dgm:pt modelId="{D32C2B72-6C88-40D7-89AA-3E8C1AE00AF1}" type="pres">
      <dgm:prSet presAssocID="{21C43A7E-DE26-4554-8C3B-0F8250515C0B}" presName="arrow" presStyleLbl="bgShp" presStyleIdx="0" presStyleCnt="1" custScaleX="117647" custLinFactNeighborY="176"/>
      <dgm:spPr/>
    </dgm:pt>
    <dgm:pt modelId="{43EE6A1C-3AB6-45F1-8DD4-131C7964584F}" type="pres">
      <dgm:prSet presAssocID="{21C43A7E-DE26-4554-8C3B-0F8250515C0B}" presName="linearProcess" presStyleCnt="0"/>
      <dgm:spPr/>
    </dgm:pt>
    <dgm:pt modelId="{BB35B006-70CA-4A46-8BAA-49F01AD6AEBF}" type="pres">
      <dgm:prSet presAssocID="{B46E088B-324D-4D7E-8226-F32411282B69}" presName="textNode" presStyleLbl="node1" presStyleIdx="0" presStyleCnt="7" custScaleX="84222" custLinFactNeighborX="-10048" custLinFactNeighborY="-1314">
        <dgm:presLayoutVars>
          <dgm:bulletEnabled val="1"/>
        </dgm:presLayoutVars>
      </dgm:prSet>
      <dgm:spPr/>
    </dgm:pt>
    <dgm:pt modelId="{43C9C454-4AC9-4ACF-AC18-00261A75544C}" type="pres">
      <dgm:prSet presAssocID="{E30FFD97-9063-4461-A4ED-AE08759F1C63}" presName="sibTrans" presStyleCnt="0"/>
      <dgm:spPr/>
    </dgm:pt>
    <dgm:pt modelId="{A76086FA-C819-43D5-B7F0-EDEB10761D10}" type="pres">
      <dgm:prSet presAssocID="{E951A020-B6A2-4C9E-B139-6C109CBF54E0}" presName="textNode" presStyleLbl="node1" presStyleIdx="1" presStyleCnt="7" custScaleX="93099" custScaleY="100000" custLinFactNeighborX="-24771" custLinFactNeighborY="-2076">
        <dgm:presLayoutVars>
          <dgm:bulletEnabled val="1"/>
        </dgm:presLayoutVars>
      </dgm:prSet>
      <dgm:spPr/>
    </dgm:pt>
    <dgm:pt modelId="{0BF5B03B-F41B-46EC-8203-35FB38081DAE}" type="pres">
      <dgm:prSet presAssocID="{52EC5727-141F-4A86-A7D9-0559FBC4C062}" presName="sibTrans" presStyleCnt="0"/>
      <dgm:spPr/>
    </dgm:pt>
    <dgm:pt modelId="{E7D562DE-218B-4C50-B818-9F959EC9FFD5}" type="pres">
      <dgm:prSet presAssocID="{0C21783C-8379-48FD-B78D-1B869E23DFA5}" presName="textNode" presStyleLbl="node1" presStyleIdx="2" presStyleCnt="7" custScaleX="103399" custLinFactNeighborX="-39747" custLinFactNeighborY="1172">
        <dgm:presLayoutVars>
          <dgm:bulletEnabled val="1"/>
        </dgm:presLayoutVars>
      </dgm:prSet>
      <dgm:spPr/>
    </dgm:pt>
    <dgm:pt modelId="{CF5EDB0F-FD66-4D9E-A818-481CC447B3CD}" type="pres">
      <dgm:prSet presAssocID="{1B6F9759-D881-436F-9DD1-13F6A5E09EF9}" presName="sibTrans" presStyleCnt="0"/>
      <dgm:spPr/>
    </dgm:pt>
    <dgm:pt modelId="{007BF47E-A736-4436-B9FA-A5FDD88B2765}" type="pres">
      <dgm:prSet presAssocID="{D4E6D0D3-5171-4EE5-8A1C-209B0BC81618}" presName="textNode" presStyleLbl="node1" presStyleIdx="3" presStyleCnt="7">
        <dgm:presLayoutVars>
          <dgm:bulletEnabled val="1"/>
        </dgm:presLayoutVars>
      </dgm:prSet>
      <dgm:spPr/>
    </dgm:pt>
    <dgm:pt modelId="{51712324-95F7-4F67-A6A9-9859D7B5EED8}" type="pres">
      <dgm:prSet presAssocID="{234E35C4-C85B-4722-AF1A-6BBEDE1C3457}" presName="sibTrans" presStyleCnt="0"/>
      <dgm:spPr/>
    </dgm:pt>
    <dgm:pt modelId="{794F0955-12DA-4AB9-82EA-AC823DDFE1EB}" type="pres">
      <dgm:prSet presAssocID="{8ED18613-270F-4156-97D4-7484C14A8652}" presName="textNode" presStyleLbl="node1" presStyleIdx="4" presStyleCnt="7" custScaleX="104137" custLinFactNeighborX="-38379" custLinFactNeighborY="1172">
        <dgm:presLayoutVars>
          <dgm:bulletEnabled val="1"/>
        </dgm:presLayoutVars>
      </dgm:prSet>
      <dgm:spPr/>
    </dgm:pt>
    <dgm:pt modelId="{A61E491D-8AA8-4C74-9B3D-E4E927F52026}" type="pres">
      <dgm:prSet presAssocID="{BAF2D51A-84AC-4041-BD3F-67F0BAE05896}" presName="sibTrans" presStyleCnt="0"/>
      <dgm:spPr/>
    </dgm:pt>
    <dgm:pt modelId="{6815DC3D-B70F-4A2F-BB0E-1CC19A0027BC}" type="pres">
      <dgm:prSet presAssocID="{21A65B13-1595-408C-B6D3-0EF08256F370}" presName="textNode" presStyleLbl="node1" presStyleIdx="5" presStyleCnt="7" custScaleX="104137" custLinFactNeighborX="-38379" custLinFactNeighborY="1172">
        <dgm:presLayoutVars>
          <dgm:bulletEnabled val="1"/>
        </dgm:presLayoutVars>
      </dgm:prSet>
      <dgm:spPr/>
    </dgm:pt>
    <dgm:pt modelId="{01A54FE5-D318-489E-AD23-E4C84D57884C}" type="pres">
      <dgm:prSet presAssocID="{735A3662-B4B0-4512-B2E0-5A3EBA7BF402}" presName="sibTrans" presStyleCnt="0"/>
      <dgm:spPr/>
    </dgm:pt>
    <dgm:pt modelId="{DD29BED8-A164-4344-A21D-E004EE218398}" type="pres">
      <dgm:prSet presAssocID="{7A6A8440-17CA-499B-A8C6-853C7FF0EB4F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5B0ED72F-8A2C-413B-831A-ACC4D95A78EA}" srcId="{21C43A7E-DE26-4554-8C3B-0F8250515C0B}" destId="{7A6A8440-17CA-499B-A8C6-853C7FF0EB4F}" srcOrd="6" destOrd="0" parTransId="{66A9D09D-2459-4F69-A75F-566880DB285D}" sibTransId="{3747E99E-A507-4125-8D4C-796A762A5EE8}"/>
    <dgm:cxn modelId="{94062937-FDA2-484A-813F-ADAB92541C0A}" type="presOf" srcId="{D4E6D0D3-5171-4EE5-8A1C-209B0BC81618}" destId="{007BF47E-A736-4436-B9FA-A5FDD88B2765}" srcOrd="0" destOrd="0" presId="urn:microsoft.com/office/officeart/2005/8/layout/hProcess9"/>
    <dgm:cxn modelId="{D742015E-C6B5-42DE-8E98-A7B18BAF8CA0}" srcId="{21C43A7E-DE26-4554-8C3B-0F8250515C0B}" destId="{21A65B13-1595-408C-B6D3-0EF08256F370}" srcOrd="5" destOrd="0" parTransId="{71DC2340-BF31-46D6-B555-F8F4B46094BC}" sibTransId="{735A3662-B4B0-4512-B2E0-5A3EBA7BF402}"/>
    <dgm:cxn modelId="{85D95741-29D1-4C2A-AF25-073AF0DDB203}" srcId="{21C43A7E-DE26-4554-8C3B-0F8250515C0B}" destId="{0C21783C-8379-48FD-B78D-1B869E23DFA5}" srcOrd="2" destOrd="0" parTransId="{858DCDEC-9A11-4295-9C06-2308A8560FEC}" sibTransId="{1B6F9759-D881-436F-9DD1-13F6A5E09EF9}"/>
    <dgm:cxn modelId="{0908F54A-360C-4947-89CE-2F69A7F79A0C}" type="presOf" srcId="{21A65B13-1595-408C-B6D3-0EF08256F370}" destId="{6815DC3D-B70F-4A2F-BB0E-1CC19A0027BC}" srcOrd="0" destOrd="0" presId="urn:microsoft.com/office/officeart/2005/8/layout/hProcess9"/>
    <dgm:cxn modelId="{A840994F-A7DD-49E2-9A15-C254BA7158B1}" type="presOf" srcId="{7A6A8440-17CA-499B-A8C6-853C7FF0EB4F}" destId="{DD29BED8-A164-4344-A21D-E004EE218398}" srcOrd="0" destOrd="0" presId="urn:microsoft.com/office/officeart/2005/8/layout/hProcess9"/>
    <dgm:cxn modelId="{92537357-C198-4866-A0ED-DAD2DE88E47F}" type="presOf" srcId="{21C43A7E-DE26-4554-8C3B-0F8250515C0B}" destId="{7676A7D7-12B0-4EF4-A159-45AC127B3746}" srcOrd="0" destOrd="0" presId="urn:microsoft.com/office/officeart/2005/8/layout/hProcess9"/>
    <dgm:cxn modelId="{048FDE81-A6F5-4DFA-B350-40A65257D2A7}" type="presOf" srcId="{0C21783C-8379-48FD-B78D-1B869E23DFA5}" destId="{E7D562DE-218B-4C50-B818-9F959EC9FFD5}" srcOrd="0" destOrd="0" presId="urn:microsoft.com/office/officeart/2005/8/layout/hProcess9"/>
    <dgm:cxn modelId="{A8B5AE95-0E8C-4B87-BF10-49D7CD4F470D}" srcId="{21C43A7E-DE26-4554-8C3B-0F8250515C0B}" destId="{B46E088B-324D-4D7E-8226-F32411282B69}" srcOrd="0" destOrd="0" parTransId="{4985FAA7-14F3-4B54-921F-4B152CEAE361}" sibTransId="{E30FFD97-9063-4461-A4ED-AE08759F1C63}"/>
    <dgm:cxn modelId="{9DA63BC2-9399-41D3-AFC0-397480D5708F}" type="presOf" srcId="{E951A020-B6A2-4C9E-B139-6C109CBF54E0}" destId="{A76086FA-C819-43D5-B7F0-EDEB10761D10}" srcOrd="0" destOrd="0" presId="urn:microsoft.com/office/officeart/2005/8/layout/hProcess9"/>
    <dgm:cxn modelId="{BD7608CD-6751-4741-9850-EA56B32B1ABF}" srcId="{21C43A7E-DE26-4554-8C3B-0F8250515C0B}" destId="{D4E6D0D3-5171-4EE5-8A1C-209B0BC81618}" srcOrd="3" destOrd="0" parTransId="{DB540C2F-B324-42AA-9277-131511F0895A}" sibTransId="{234E35C4-C85B-4722-AF1A-6BBEDE1C3457}"/>
    <dgm:cxn modelId="{A2D238D9-6FD5-40BA-AAFB-39E86493A825}" srcId="{21C43A7E-DE26-4554-8C3B-0F8250515C0B}" destId="{E951A020-B6A2-4C9E-B139-6C109CBF54E0}" srcOrd="1" destOrd="0" parTransId="{8649D3F1-45FE-4438-AD91-71A88DBC3FFD}" sibTransId="{52EC5727-141F-4A86-A7D9-0559FBC4C062}"/>
    <dgm:cxn modelId="{5217F7DC-8F56-4BA2-AD38-FD6BBFF25649}" type="presOf" srcId="{8ED18613-270F-4156-97D4-7484C14A8652}" destId="{794F0955-12DA-4AB9-82EA-AC823DDFE1EB}" srcOrd="0" destOrd="0" presId="urn:microsoft.com/office/officeart/2005/8/layout/hProcess9"/>
    <dgm:cxn modelId="{6BC328E5-46A2-4311-93A5-28EC945FD032}" srcId="{21C43A7E-DE26-4554-8C3B-0F8250515C0B}" destId="{8ED18613-270F-4156-97D4-7484C14A8652}" srcOrd="4" destOrd="0" parTransId="{F9FA4B38-84A3-4C0B-BDC2-B7BB363F17F2}" sibTransId="{BAF2D51A-84AC-4041-BD3F-67F0BAE05896}"/>
    <dgm:cxn modelId="{4E0098EF-2E4A-4331-977F-C5720AEF7EAC}" type="presOf" srcId="{B46E088B-324D-4D7E-8226-F32411282B69}" destId="{BB35B006-70CA-4A46-8BAA-49F01AD6AEBF}" srcOrd="0" destOrd="0" presId="urn:microsoft.com/office/officeart/2005/8/layout/hProcess9"/>
    <dgm:cxn modelId="{5B690F72-15E5-477A-A9C9-FB42EF14F4C7}" type="presParOf" srcId="{7676A7D7-12B0-4EF4-A159-45AC127B3746}" destId="{D32C2B72-6C88-40D7-89AA-3E8C1AE00AF1}" srcOrd="0" destOrd="0" presId="urn:microsoft.com/office/officeart/2005/8/layout/hProcess9"/>
    <dgm:cxn modelId="{B85D69BA-C162-4E17-BC8F-100025E8D17F}" type="presParOf" srcId="{7676A7D7-12B0-4EF4-A159-45AC127B3746}" destId="{43EE6A1C-3AB6-45F1-8DD4-131C7964584F}" srcOrd="1" destOrd="0" presId="urn:microsoft.com/office/officeart/2005/8/layout/hProcess9"/>
    <dgm:cxn modelId="{09208086-F371-4729-A163-3D9E0DCC5C7D}" type="presParOf" srcId="{43EE6A1C-3AB6-45F1-8DD4-131C7964584F}" destId="{BB35B006-70CA-4A46-8BAA-49F01AD6AEBF}" srcOrd="0" destOrd="0" presId="urn:microsoft.com/office/officeart/2005/8/layout/hProcess9"/>
    <dgm:cxn modelId="{B3736872-FA86-4CFE-B65E-B1F525BD5801}" type="presParOf" srcId="{43EE6A1C-3AB6-45F1-8DD4-131C7964584F}" destId="{43C9C454-4AC9-4ACF-AC18-00261A75544C}" srcOrd="1" destOrd="0" presId="urn:microsoft.com/office/officeart/2005/8/layout/hProcess9"/>
    <dgm:cxn modelId="{E8219B32-67E9-44E4-9BCC-0B5B7758CA94}" type="presParOf" srcId="{43EE6A1C-3AB6-45F1-8DD4-131C7964584F}" destId="{A76086FA-C819-43D5-B7F0-EDEB10761D10}" srcOrd="2" destOrd="0" presId="urn:microsoft.com/office/officeart/2005/8/layout/hProcess9"/>
    <dgm:cxn modelId="{0BDC55A4-2F8E-4225-A34E-B8CE8A56ECDD}" type="presParOf" srcId="{43EE6A1C-3AB6-45F1-8DD4-131C7964584F}" destId="{0BF5B03B-F41B-46EC-8203-35FB38081DAE}" srcOrd="3" destOrd="0" presId="urn:microsoft.com/office/officeart/2005/8/layout/hProcess9"/>
    <dgm:cxn modelId="{6CCF4A10-BCB2-41B6-9848-0A23ADD9EFCB}" type="presParOf" srcId="{43EE6A1C-3AB6-45F1-8DD4-131C7964584F}" destId="{E7D562DE-218B-4C50-B818-9F959EC9FFD5}" srcOrd="4" destOrd="0" presId="urn:microsoft.com/office/officeart/2005/8/layout/hProcess9"/>
    <dgm:cxn modelId="{AF74146D-B8B7-477D-A97E-89043A281AC2}" type="presParOf" srcId="{43EE6A1C-3AB6-45F1-8DD4-131C7964584F}" destId="{CF5EDB0F-FD66-4D9E-A818-481CC447B3CD}" srcOrd="5" destOrd="0" presId="urn:microsoft.com/office/officeart/2005/8/layout/hProcess9"/>
    <dgm:cxn modelId="{98837032-41AB-4D5E-9E78-9C3EE14CE975}" type="presParOf" srcId="{43EE6A1C-3AB6-45F1-8DD4-131C7964584F}" destId="{007BF47E-A736-4436-B9FA-A5FDD88B2765}" srcOrd="6" destOrd="0" presId="urn:microsoft.com/office/officeart/2005/8/layout/hProcess9"/>
    <dgm:cxn modelId="{00F72248-8BC3-4383-A3E8-78E1DEC33D13}" type="presParOf" srcId="{43EE6A1C-3AB6-45F1-8DD4-131C7964584F}" destId="{51712324-95F7-4F67-A6A9-9859D7B5EED8}" srcOrd="7" destOrd="0" presId="urn:microsoft.com/office/officeart/2005/8/layout/hProcess9"/>
    <dgm:cxn modelId="{5570E829-87C9-4C3F-A939-0DFBCEFA7B2B}" type="presParOf" srcId="{43EE6A1C-3AB6-45F1-8DD4-131C7964584F}" destId="{794F0955-12DA-4AB9-82EA-AC823DDFE1EB}" srcOrd="8" destOrd="0" presId="urn:microsoft.com/office/officeart/2005/8/layout/hProcess9"/>
    <dgm:cxn modelId="{9942D1A5-E53E-4846-A9E0-64D976294D80}" type="presParOf" srcId="{43EE6A1C-3AB6-45F1-8DD4-131C7964584F}" destId="{A61E491D-8AA8-4C74-9B3D-E4E927F52026}" srcOrd="9" destOrd="0" presId="urn:microsoft.com/office/officeart/2005/8/layout/hProcess9"/>
    <dgm:cxn modelId="{6DD39705-0CB0-4F6E-8880-CB5F7A3E7611}" type="presParOf" srcId="{43EE6A1C-3AB6-45F1-8DD4-131C7964584F}" destId="{6815DC3D-B70F-4A2F-BB0E-1CC19A0027BC}" srcOrd="10" destOrd="0" presId="urn:microsoft.com/office/officeart/2005/8/layout/hProcess9"/>
    <dgm:cxn modelId="{8761EC01-97A4-4F0C-872A-C415900D3F15}" type="presParOf" srcId="{43EE6A1C-3AB6-45F1-8DD4-131C7964584F}" destId="{01A54FE5-D318-489E-AD23-E4C84D57884C}" srcOrd="11" destOrd="0" presId="urn:microsoft.com/office/officeart/2005/8/layout/hProcess9"/>
    <dgm:cxn modelId="{428B78D8-3B85-4A95-BD8B-AE3B2AD8EB6C}" type="presParOf" srcId="{43EE6A1C-3AB6-45F1-8DD4-131C7964584F}" destId="{DD29BED8-A164-4344-A21D-E004EE218398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C2B72-6C88-40D7-89AA-3E8C1AE00AF1}">
      <dsp:nvSpPr>
        <dsp:cNvPr id="0" name=""/>
        <dsp:cNvSpPr/>
      </dsp:nvSpPr>
      <dsp:spPr>
        <a:xfrm>
          <a:off x="5" y="0"/>
          <a:ext cx="11372844" cy="546717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5B006-70CA-4A46-8BAA-49F01AD6AEBF}">
      <dsp:nvSpPr>
        <dsp:cNvPr id="0" name=""/>
        <dsp:cNvSpPr/>
      </dsp:nvSpPr>
      <dsp:spPr>
        <a:xfrm>
          <a:off x="71" y="1640151"/>
          <a:ext cx="1654283" cy="2186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Observation 1:</a:t>
          </a:r>
          <a:r>
            <a:rPr lang="fr-FR" sz="1700" kern="1200" dirty="0"/>
            <a:t> Communes </a:t>
          </a:r>
          <a:r>
            <a:rPr lang="fr-FR" sz="1700" kern="1200" dirty="0" err="1"/>
            <a:t>respond</a:t>
          </a:r>
          <a:r>
            <a:rPr lang="fr-FR" sz="1700" kern="1200" dirty="0"/>
            <a:t> to </a:t>
          </a:r>
          <a:r>
            <a:rPr lang="fr-FR" sz="1700" kern="1200" dirty="0" err="1"/>
            <a:t>community</a:t>
          </a:r>
          <a:r>
            <a:rPr lang="fr-FR" sz="1700" kern="1200" dirty="0"/>
            <a:t> feedback</a:t>
          </a:r>
        </a:p>
      </dsp:txBody>
      <dsp:txXfrm>
        <a:off x="80826" y="1720906"/>
        <a:ext cx="1492773" cy="2025358"/>
      </dsp:txXfrm>
    </dsp:sp>
    <dsp:sp modelId="{A76086FA-C819-43D5-B7F0-EDEB10761D10}">
      <dsp:nvSpPr>
        <dsp:cNvPr id="0" name=""/>
        <dsp:cNvSpPr/>
      </dsp:nvSpPr>
      <dsp:spPr>
        <a:xfrm>
          <a:off x="1930068" y="1640151"/>
          <a:ext cx="1654283" cy="2186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Observation 2: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Communes have WASH budgets and programs</a:t>
          </a:r>
        </a:p>
      </dsp:txBody>
      <dsp:txXfrm>
        <a:off x="2010823" y="1720906"/>
        <a:ext cx="1492773" cy="2025358"/>
      </dsp:txXfrm>
    </dsp:sp>
    <dsp:sp modelId="{E7D562DE-218B-4C50-B818-9F959EC9FFD5}">
      <dsp:nvSpPr>
        <dsp:cNvPr id="0" name=""/>
        <dsp:cNvSpPr/>
      </dsp:nvSpPr>
      <dsp:spPr>
        <a:xfrm>
          <a:off x="3860066" y="1640151"/>
          <a:ext cx="1654283" cy="2186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Observation 3: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Communes </a:t>
          </a:r>
          <a:r>
            <a:rPr lang="fr-FR" sz="1700" kern="1200" dirty="0" err="1"/>
            <a:t>improve</a:t>
          </a:r>
          <a:r>
            <a:rPr lang="fr-FR" sz="1700" kern="1200" dirty="0"/>
            <a:t> the mobilisation of </a:t>
          </a:r>
          <a:r>
            <a:rPr lang="fr-FR" sz="1700" kern="1200" dirty="0" err="1"/>
            <a:t>their</a:t>
          </a:r>
          <a:r>
            <a:rPr lang="fr-FR" sz="1700" kern="1200" dirty="0"/>
            <a:t> </a:t>
          </a:r>
          <a:r>
            <a:rPr lang="fr-FR" sz="1700" kern="1200" dirty="0" err="1"/>
            <a:t>tax</a:t>
          </a:r>
          <a:r>
            <a:rPr lang="fr-FR" sz="1700" kern="1200" dirty="0"/>
            <a:t> revenue </a:t>
          </a:r>
        </a:p>
      </dsp:txBody>
      <dsp:txXfrm>
        <a:off x="3940821" y="1720906"/>
        <a:ext cx="1492773" cy="2025358"/>
      </dsp:txXfrm>
    </dsp:sp>
    <dsp:sp modelId="{007BF47E-A736-4436-B9FA-A5FDD88B2765}">
      <dsp:nvSpPr>
        <dsp:cNvPr id="0" name=""/>
        <dsp:cNvSpPr/>
      </dsp:nvSpPr>
      <dsp:spPr>
        <a:xfrm>
          <a:off x="5790063" y="1640151"/>
          <a:ext cx="1654283" cy="2186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Observation 4: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Communes </a:t>
          </a:r>
          <a:r>
            <a:rPr lang="fr-FR" sz="1700" kern="1200" dirty="0" err="1"/>
            <a:t>implement</a:t>
          </a:r>
          <a:r>
            <a:rPr lang="fr-FR" sz="1700" kern="1200" dirty="0"/>
            <a:t> WASH programs and </a:t>
          </a:r>
          <a:r>
            <a:rPr lang="fr-FR" sz="1700" kern="1200" dirty="0" err="1"/>
            <a:t>improve</a:t>
          </a:r>
          <a:r>
            <a:rPr lang="fr-FR" sz="1700" kern="1200" dirty="0"/>
            <a:t> </a:t>
          </a:r>
          <a:r>
            <a:rPr lang="fr-FR" sz="1700" kern="1200" dirty="0" err="1"/>
            <a:t>transparency</a:t>
          </a:r>
          <a:endParaRPr lang="fr-FR" sz="1700" kern="1200" dirty="0"/>
        </a:p>
      </dsp:txBody>
      <dsp:txXfrm>
        <a:off x="5870818" y="1720906"/>
        <a:ext cx="1492773" cy="2025358"/>
      </dsp:txXfrm>
    </dsp:sp>
    <dsp:sp modelId="{794F0955-12DA-4AB9-82EA-AC823DDFE1EB}">
      <dsp:nvSpPr>
        <dsp:cNvPr id="0" name=""/>
        <dsp:cNvSpPr/>
      </dsp:nvSpPr>
      <dsp:spPr>
        <a:xfrm>
          <a:off x="7614243" y="1596217"/>
          <a:ext cx="1722720" cy="2186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i="0" kern="1200" dirty="0">
              <a:latin typeface="Gill Sans MT" panose="020B0502020104020203" pitchFamily="34" charset="0"/>
            </a:rPr>
            <a:t>Observation 5: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i="0" kern="1200" dirty="0">
              <a:latin typeface="Gill Sans MT" panose="020B0502020104020203" pitchFamily="34" charset="0"/>
            </a:rPr>
            <a:t>Communes engage </a:t>
          </a:r>
          <a:r>
            <a:rPr lang="fr-FR" sz="1700" i="0" kern="1200" dirty="0" err="1">
              <a:latin typeface="Gill Sans MT" panose="020B0502020104020203" pitchFamily="34" charset="0"/>
            </a:rPr>
            <a:t>with</a:t>
          </a:r>
          <a:r>
            <a:rPr lang="fr-FR" sz="1700" i="0" kern="1200" dirty="0">
              <a:latin typeface="Gill Sans MT" panose="020B0502020104020203" pitchFamily="34" charset="0"/>
            </a:rPr>
            <a:t> the </a:t>
          </a:r>
          <a:r>
            <a:rPr lang="fr-FR" sz="1700" i="0" kern="1200" dirty="0" err="1">
              <a:latin typeface="Gill Sans MT" panose="020B0502020104020203" pitchFamily="34" charset="0"/>
            </a:rPr>
            <a:t>private</a:t>
          </a:r>
          <a:r>
            <a:rPr lang="fr-FR" sz="1700" i="0" kern="1200" dirty="0">
              <a:latin typeface="Gill Sans MT" panose="020B0502020104020203" pitchFamily="34" charset="0"/>
            </a:rPr>
            <a:t> </a:t>
          </a:r>
          <a:r>
            <a:rPr lang="fr-FR" sz="1700" i="0" kern="1200" dirty="0" err="1">
              <a:latin typeface="Gill Sans MT" panose="020B0502020104020203" pitchFamily="34" charset="0"/>
            </a:rPr>
            <a:t>sector</a:t>
          </a:r>
          <a:endParaRPr lang="fr-FR" sz="1700" i="0" kern="1200" dirty="0">
            <a:latin typeface="Gill Sans MT" panose="020B0502020104020203" pitchFamily="34" charset="0"/>
          </a:endParaRPr>
        </a:p>
      </dsp:txBody>
      <dsp:txXfrm>
        <a:off x="7698339" y="1680313"/>
        <a:ext cx="1554528" cy="2018676"/>
      </dsp:txXfrm>
    </dsp:sp>
    <dsp:sp modelId="{DD29BED8-A164-4344-A21D-E004EE218398}">
      <dsp:nvSpPr>
        <dsp:cNvPr id="0" name=""/>
        <dsp:cNvSpPr/>
      </dsp:nvSpPr>
      <dsp:spPr>
        <a:xfrm>
          <a:off x="9570646" y="1640151"/>
          <a:ext cx="1654283" cy="2186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Observation 6: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Communes </a:t>
          </a:r>
          <a:r>
            <a:rPr lang="fr-FR" sz="1700" kern="1200" dirty="0" err="1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improve</a:t>
          </a:r>
          <a:r>
            <a:rPr lang="fr-FR" sz="1700" kern="1200" dirty="0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 </a:t>
          </a:r>
          <a:r>
            <a:rPr lang="fr-FR" sz="1700" kern="1200" dirty="0" err="1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their</a:t>
          </a:r>
          <a:r>
            <a:rPr lang="fr-FR" sz="1700" kern="1200" dirty="0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  </a:t>
          </a:r>
          <a:r>
            <a:rPr lang="fr-FR" sz="1700" kern="1200" dirty="0" err="1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financial</a:t>
          </a:r>
          <a:r>
            <a:rPr lang="fr-FR" sz="1700" kern="1200" dirty="0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 planning</a:t>
          </a:r>
        </a:p>
      </dsp:txBody>
      <dsp:txXfrm>
        <a:off x="9651401" y="1720906"/>
        <a:ext cx="1492773" cy="2025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C2B72-6C88-40D7-89AA-3E8C1AE00AF1}">
      <dsp:nvSpPr>
        <dsp:cNvPr id="0" name=""/>
        <dsp:cNvSpPr/>
      </dsp:nvSpPr>
      <dsp:spPr>
        <a:xfrm>
          <a:off x="2" y="0"/>
          <a:ext cx="11372844" cy="546717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5B006-70CA-4A46-8BAA-49F01AD6AEBF}">
      <dsp:nvSpPr>
        <dsp:cNvPr id="0" name=""/>
        <dsp:cNvSpPr/>
      </dsp:nvSpPr>
      <dsp:spPr>
        <a:xfrm>
          <a:off x="0" y="1611415"/>
          <a:ext cx="1339041" cy="2186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ill Sans MT" panose="020B0502020104020203" pitchFamily="34" charset="0"/>
            </a:rPr>
            <a:t>Step 1: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ill Sans MT" panose="020B0502020104020203" pitchFamily="34" charset="0"/>
            </a:rPr>
            <a:t>Train communes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on STEFI process</a:t>
          </a:r>
        </a:p>
      </dsp:txBody>
      <dsp:txXfrm>
        <a:off x="65367" y="1676782"/>
        <a:ext cx="1208307" cy="2056134"/>
      </dsp:txXfrm>
    </dsp:sp>
    <dsp:sp modelId="{A76086FA-C819-43D5-B7F0-EDEB10761D10}">
      <dsp:nvSpPr>
        <dsp:cNvPr id="0" name=""/>
        <dsp:cNvSpPr/>
      </dsp:nvSpPr>
      <dsp:spPr>
        <a:xfrm>
          <a:off x="1393138" y="1594751"/>
          <a:ext cx="1480176" cy="2186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ill Sans MT" panose="020B0502020104020203" pitchFamily="34" charset="0"/>
            </a:rPr>
            <a:t>Step 2: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ill Sans MT" panose="020B0502020104020203" pitchFamily="34" charset="0"/>
            </a:rPr>
            <a:t> Fill and send technical and financial survey form</a:t>
          </a:r>
          <a:endParaRPr lang="fr-FR" sz="1600" kern="1200" dirty="0">
            <a:latin typeface="Gill Sans MT" panose="020B0502020104020203" pitchFamily="34" charset="0"/>
          </a:endParaRPr>
        </a:p>
      </dsp:txBody>
      <dsp:txXfrm>
        <a:off x="1465394" y="1667007"/>
        <a:ext cx="1335664" cy="2042356"/>
      </dsp:txXfrm>
    </dsp:sp>
    <dsp:sp modelId="{E7D562DE-218B-4C50-B818-9F959EC9FFD5}">
      <dsp:nvSpPr>
        <dsp:cNvPr id="0" name=""/>
        <dsp:cNvSpPr/>
      </dsp:nvSpPr>
      <dsp:spPr>
        <a:xfrm>
          <a:off x="2932017" y="1665781"/>
          <a:ext cx="1643935" cy="2186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dirty="0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Step 3: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dirty="0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Audit by DREAH (Technical, organizational, financial) </a:t>
          </a:r>
          <a:endParaRPr lang="fr-FR" sz="1600" i="0" kern="1200" dirty="0">
            <a:solidFill>
              <a:prstClr val="white"/>
            </a:solidFill>
            <a:latin typeface="Gill Sans MT" panose="020B0502020104020203" pitchFamily="34" charset="0"/>
            <a:ea typeface="+mn-ea"/>
            <a:cs typeface="+mn-cs"/>
          </a:endParaRPr>
        </a:p>
      </dsp:txBody>
      <dsp:txXfrm>
        <a:off x="3012267" y="1746031"/>
        <a:ext cx="1483435" cy="2026368"/>
      </dsp:txXfrm>
    </dsp:sp>
    <dsp:sp modelId="{007BF47E-A736-4436-B9FA-A5FDD88B2765}">
      <dsp:nvSpPr>
        <dsp:cNvPr id="0" name=""/>
        <dsp:cNvSpPr/>
      </dsp:nvSpPr>
      <dsp:spPr>
        <a:xfrm>
          <a:off x="4672437" y="1640151"/>
          <a:ext cx="1589895" cy="2186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dirty="0">
              <a:latin typeface="Gill Sans MT" panose="020B0502020104020203" pitchFamily="34" charset="0"/>
            </a:rPr>
            <a:t>Step 4: Compilation and analysis from survey form and audit results</a:t>
          </a:r>
          <a:endParaRPr lang="fr-FR" sz="1600" i="0" kern="1200" dirty="0">
            <a:latin typeface="Gill Sans MT" panose="020B0502020104020203" pitchFamily="34" charset="0"/>
          </a:endParaRPr>
        </a:p>
      </dsp:txBody>
      <dsp:txXfrm>
        <a:off x="4750049" y="1717763"/>
        <a:ext cx="1434671" cy="2031644"/>
      </dsp:txXfrm>
    </dsp:sp>
    <dsp:sp modelId="{794F0955-12DA-4AB9-82EA-AC823DDFE1EB}">
      <dsp:nvSpPr>
        <dsp:cNvPr id="0" name=""/>
        <dsp:cNvSpPr/>
      </dsp:nvSpPr>
      <dsp:spPr>
        <a:xfrm>
          <a:off x="6304877" y="1665781"/>
          <a:ext cx="1655668" cy="2186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dirty="0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rPr>
            <a:t>Step 5:  Validation of findings and elaboration of recovery plan</a:t>
          </a:r>
          <a:endParaRPr lang="fr-FR" sz="1600" i="0" kern="1200" dirty="0">
            <a:solidFill>
              <a:prstClr val="white"/>
            </a:solidFill>
            <a:latin typeface="Gill Sans MT" panose="020B0502020104020203" pitchFamily="34" charset="0"/>
            <a:ea typeface="+mn-ea"/>
            <a:cs typeface="+mn-cs"/>
          </a:endParaRPr>
        </a:p>
      </dsp:txBody>
      <dsp:txXfrm>
        <a:off x="6385700" y="1746604"/>
        <a:ext cx="1494022" cy="2025222"/>
      </dsp:txXfrm>
    </dsp:sp>
    <dsp:sp modelId="{6815DC3D-B70F-4A2F-BB0E-1CC19A0027BC}">
      <dsp:nvSpPr>
        <dsp:cNvPr id="0" name=""/>
        <dsp:cNvSpPr/>
      </dsp:nvSpPr>
      <dsp:spPr>
        <a:xfrm>
          <a:off x="8029588" y="1665781"/>
          <a:ext cx="1655668" cy="2186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dirty="0">
              <a:latin typeface="Gill Sans MT" panose="020B0502020104020203" pitchFamily="34" charset="0"/>
            </a:rPr>
            <a:t>Step 6:  Validation of findings at communal level</a:t>
          </a:r>
          <a:endParaRPr lang="fr-FR" sz="1600" i="0" kern="1200" dirty="0">
            <a:latin typeface="Gill Sans MT" panose="020B0502020104020203" pitchFamily="34" charset="0"/>
          </a:endParaRPr>
        </a:p>
      </dsp:txBody>
      <dsp:txXfrm>
        <a:off x="8110411" y="1746604"/>
        <a:ext cx="1494022" cy="2025222"/>
      </dsp:txXfrm>
    </dsp:sp>
    <dsp:sp modelId="{DD29BED8-A164-4344-A21D-E004EE218398}">
      <dsp:nvSpPr>
        <dsp:cNvPr id="0" name=""/>
        <dsp:cNvSpPr/>
      </dsp:nvSpPr>
      <dsp:spPr>
        <a:xfrm>
          <a:off x="9780797" y="1640151"/>
          <a:ext cx="1589895" cy="2186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dirty="0">
              <a:latin typeface="Gill Sans MT" panose="020B0502020104020203" pitchFamily="34" charset="0"/>
            </a:rPr>
            <a:t>Step 7: Implementation and monitoring of the plan </a:t>
          </a:r>
          <a:endParaRPr lang="fr-FR" sz="1600" i="0" kern="1200" dirty="0">
            <a:latin typeface="Gill Sans MT" panose="020B0502020104020203" pitchFamily="34" charset="0"/>
          </a:endParaRPr>
        </a:p>
      </dsp:txBody>
      <dsp:txXfrm>
        <a:off x="9858409" y="1717763"/>
        <a:ext cx="1434671" cy="2031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7">
            <a:extLst>
              <a:ext uri="{FF2B5EF4-FFF2-40B4-BE49-F238E27FC236}">
                <a16:creationId xmlns:a16="http://schemas.microsoft.com/office/drawing/2014/main" id="{DAEE0473-DC96-8B0A-F677-BA2B6C9F20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3" y="685800"/>
            <a:ext cx="6096003" cy="34290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hape 58">
            <a:extLst>
              <a:ext uri="{FF2B5EF4-FFF2-40B4-BE49-F238E27FC236}">
                <a16:creationId xmlns:a16="http://schemas.microsoft.com/office/drawing/2014/main" id="{23AF1BA3-2A8E-B961-2FD8-9973F4D02E6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51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defTabSz="4572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0" cap="none" spc="0" baseline="0">
        <a:solidFill>
          <a:srgbClr val="000000"/>
        </a:solidFill>
        <a:uFillTx/>
        <a:latin typeface="Calibri"/>
        <a:ea typeface="Calibri"/>
        <a:cs typeface="Calibri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G" dirty="0"/>
          </a:p>
        </p:txBody>
      </p:sp>
    </p:spTree>
    <p:extLst>
      <p:ext uri="{BB962C8B-B14F-4D97-AF65-F5344CB8AC3E}">
        <p14:creationId xmlns:p14="http://schemas.microsoft.com/office/powerpoint/2010/main" val="2309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M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512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G" dirty="0"/>
          </a:p>
        </p:txBody>
      </p:sp>
    </p:spTree>
    <p:extLst>
      <p:ext uri="{BB962C8B-B14F-4D97-AF65-F5344CB8AC3E}">
        <p14:creationId xmlns:p14="http://schemas.microsoft.com/office/powerpoint/2010/main" val="1609836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G" dirty="0"/>
          </a:p>
        </p:txBody>
      </p:sp>
    </p:spTree>
    <p:extLst>
      <p:ext uri="{BB962C8B-B14F-4D97-AF65-F5344CB8AC3E}">
        <p14:creationId xmlns:p14="http://schemas.microsoft.com/office/powerpoint/2010/main" val="229247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G" dirty="0"/>
          </a:p>
        </p:txBody>
      </p:sp>
    </p:spTree>
    <p:extLst>
      <p:ext uri="{BB962C8B-B14F-4D97-AF65-F5344CB8AC3E}">
        <p14:creationId xmlns:p14="http://schemas.microsoft.com/office/powerpoint/2010/main" val="321937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G" dirty="0"/>
          </a:p>
        </p:txBody>
      </p:sp>
    </p:spTree>
    <p:extLst>
      <p:ext uri="{BB962C8B-B14F-4D97-AF65-F5344CB8AC3E}">
        <p14:creationId xmlns:p14="http://schemas.microsoft.com/office/powerpoint/2010/main" val="320354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G" dirty="0"/>
          </a:p>
        </p:txBody>
      </p:sp>
    </p:spTree>
    <p:extLst>
      <p:ext uri="{BB962C8B-B14F-4D97-AF65-F5344CB8AC3E}">
        <p14:creationId xmlns:p14="http://schemas.microsoft.com/office/powerpoint/2010/main" val="904278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18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isable">
    <p:bg>
      <p:bgPr>
        <a:solidFill>
          <a:srgbClr val="711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73AB87D-C121-1666-3399-946F632B63BB}"/>
              </a:ext>
            </a:extLst>
          </p:cNvPr>
          <p:cNvSpPr/>
          <p:nvPr/>
        </p:nvSpPr>
        <p:spPr>
          <a:xfrm>
            <a:off x="0" y="5918481"/>
            <a:ext cx="12191996" cy="9395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sp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>
              <a:solidFill>
                <a:srgbClr val="000000"/>
              </a:solidFill>
              <a:uFillTx/>
              <a:latin typeface="VAG Rounded Std Light"/>
              <a:ea typeface="VAG Rounded Std Light"/>
              <a:cs typeface="VAG Rounded Std Light"/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CC08152C-93F8-3141-6D20-E9953AC762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73664" y="0"/>
            <a:ext cx="374677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B1312095-0F77-0946-9E27-07015C2B33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32907" y="4190996"/>
            <a:ext cx="7799740" cy="477838"/>
          </a:xfrm>
        </p:spPr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C4E7FAFD-2F9E-9138-B4BD-98A21F3CE1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32907" y="2782958"/>
            <a:ext cx="7799740" cy="1123120"/>
          </a:xfrm>
        </p:spPr>
        <p:txBody>
          <a:bodyPr/>
          <a:lstStyle>
            <a:lvl1pPr>
              <a:defRPr lang="fr-FR" sz="3200">
                <a:latin typeface="Clarendon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38F8FDD-5409-2192-D887-CB88BCB4C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98" y="680176"/>
            <a:ext cx="3135349" cy="6060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3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53CE8B46-B691-D214-EC00-4829312AB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631" y="6096505"/>
            <a:ext cx="783467" cy="6179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EE5EA5-67FD-C931-4E45-698E62E8C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350" y="6043470"/>
            <a:ext cx="2409828" cy="6709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0" descr="Logo&#10;&#10;Description automatically generated">
            <a:extLst>
              <a:ext uri="{FF2B5EF4-FFF2-40B4-BE49-F238E27FC236}">
                <a16:creationId xmlns:a16="http://schemas.microsoft.com/office/drawing/2014/main" id="{277C5147-4159-FE07-14C2-450B34317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776" y="6197812"/>
            <a:ext cx="1954273" cy="46239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47127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imple gold">
    <p:bg>
      <p:bgPr>
        <a:solidFill>
          <a:srgbClr val="CC9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C387-67C1-8419-162C-F2F755D07C4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1A8996-2206-9622-0BE5-FB6BAED9E2D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76810" y="2239969"/>
            <a:ext cx="10642601" cy="4050837"/>
          </a:xfrm>
        </p:spPr>
        <p:txBody>
          <a:bodyPr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4" name="Picture 5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id="{00E5F276-5408-21FC-29B5-94C483D49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27941">
            <a:off x="896742" y="-4619806"/>
            <a:ext cx="1076084" cy="131786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7E5391-DABB-4853-3F67-EE84B96A21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5200" y="6351102"/>
            <a:ext cx="5320802" cy="208720"/>
          </a:xfrm>
        </p:spPr>
        <p:txBody>
          <a:bodyPr/>
          <a:lstStyle>
            <a:lvl1pPr>
              <a:defRPr lang="en-GB" sz="1100"/>
            </a:lvl1pPr>
          </a:lstStyle>
          <a:p>
            <a:pPr lvl="0"/>
            <a:r>
              <a:rPr lang="en-GB"/>
              <a:t>Click to add photo caption and credits.</a:t>
            </a:r>
          </a:p>
        </p:txBody>
      </p:sp>
    </p:spTree>
    <p:extLst>
      <p:ext uri="{BB962C8B-B14F-4D97-AF65-F5344CB8AC3E}">
        <p14:creationId xmlns:p14="http://schemas.microsoft.com/office/powerpoint/2010/main" val="68153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impl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11587-165F-005F-D514-AADAA15D44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91D0CFAF-2FF4-CCFE-B8B2-B0EADEEB6B8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76810" y="2239969"/>
            <a:ext cx="10642601" cy="4050837"/>
          </a:xfrm>
        </p:spPr>
        <p:txBody>
          <a:bodyPr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C9A0009-BBFA-1750-FE8F-A2B18D8B29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852"/>
          <a:stretch>
            <a:fillRect/>
          </a:stretch>
        </p:blipFill>
        <p:spPr>
          <a:xfrm rot="21102918">
            <a:off x="-790654" y="428477"/>
            <a:ext cx="8101812" cy="17843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74F7A4C-44A1-966B-8968-59DB81B6F9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5200" y="6351102"/>
            <a:ext cx="5320802" cy="208720"/>
          </a:xfrm>
        </p:spPr>
        <p:txBody>
          <a:bodyPr/>
          <a:lstStyle>
            <a:lvl1pPr>
              <a:defRPr lang="en-GB"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/>
              <a:t>Click to add photo caption and credits.</a:t>
            </a:r>
          </a:p>
        </p:txBody>
      </p:sp>
    </p:spTree>
    <p:extLst>
      <p:ext uri="{BB962C8B-B14F-4D97-AF65-F5344CB8AC3E}">
        <p14:creationId xmlns:p14="http://schemas.microsoft.com/office/powerpoint/2010/main" val="2299704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>
            <a:extLst>
              <a:ext uri="{FF2B5EF4-FFF2-40B4-BE49-F238E27FC236}">
                <a16:creationId xmlns:a16="http://schemas.microsoft.com/office/drawing/2014/main" id="{1387BC24-2876-4A4B-B827-7A5DB87437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73085" y="6290797"/>
            <a:ext cx="6644213" cy="223835"/>
          </a:xfrm>
        </p:spPr>
        <p:txBody>
          <a:bodyPr/>
          <a:lstStyle>
            <a:lvl1pPr algn="r">
              <a:defRPr lang="fr-FR" sz="1000"/>
            </a:lvl1pPr>
            <a:lvl2pPr marL="224896" indent="-224896" algn="r">
              <a:defRPr lang="fr-FR" sz="1000"/>
            </a:lvl2pPr>
            <a:lvl3pPr marL="496089" indent="-226222" algn="r">
              <a:defRPr lang="fr-FR" sz="1000"/>
            </a:lvl3pPr>
            <a:lvl4pPr marL="759619" indent="-218285" algn="r">
              <a:defRPr lang="fr-FR" sz="1000"/>
            </a:lvl4pPr>
            <a:lvl5pPr marL="1028169" indent="-224896" algn="r">
              <a:defRPr lang="fr-FR" sz="1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AF8CBB5-D786-73BF-6863-671816C239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B53CF5-2A21-41B9-88FA-D6634D718615}" type="slidenum">
              <a:t>‹N°›</a:t>
            </a:fld>
            <a:endParaRPr 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AEEEE3-1009-3336-2BB6-16224B98506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555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r end slide generic">
    <p:bg>
      <p:bgPr>
        <a:solidFill>
          <a:srgbClr val="711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659205-A779-7810-17A0-6CD34FBCBE1C}"/>
              </a:ext>
            </a:extLst>
          </p:cNvPr>
          <p:cNvSpPr/>
          <p:nvPr/>
        </p:nvSpPr>
        <p:spPr>
          <a:xfrm>
            <a:off x="0" y="5918481"/>
            <a:ext cx="12191996" cy="9395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45720" tIns="45720" rIns="45720" bIns="45720" anchor="ctr" anchorCtr="0" compatLnSpc="1">
            <a:sp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>
              <a:solidFill>
                <a:srgbClr val="000000"/>
              </a:solidFill>
              <a:uFillTx/>
              <a:latin typeface="VAG Rounded Std Light"/>
              <a:ea typeface="VAG Rounded Std Light"/>
              <a:cs typeface="VAG Rounded Std Light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EEBD0487-ABA7-6349-03F8-C2094C9BB6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22934" y="0"/>
            <a:ext cx="389749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F1497D-4C56-0D4A-886F-A9E95C320D4C}"/>
              </a:ext>
            </a:extLst>
          </p:cNvPr>
          <p:cNvSpPr txBox="1"/>
          <p:nvPr/>
        </p:nvSpPr>
        <p:spPr>
          <a:xfrm>
            <a:off x="1041821" y="4541459"/>
            <a:ext cx="8401050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t" anchorCtr="0" compatLnSpc="1">
            <a:sp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FFFFFF"/>
                </a:solidFill>
                <a:uFillTx/>
                <a:latin typeface="Lato"/>
                <a:ea typeface="VAG Rounded Std Light"/>
                <a:cs typeface="VAG Rounded Std Light"/>
              </a:rPr>
              <a:t>www.ircwash.org/all-systems-go-africa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E1843-9A25-C4C0-71FF-EDD2CFF57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20" y="2366677"/>
            <a:ext cx="4841391" cy="8230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7D10C23A-9263-2F24-1BA4-BC8EC1F0D67B}"/>
              </a:ext>
            </a:extLst>
          </p:cNvPr>
          <p:cNvSpPr txBox="1"/>
          <p:nvPr/>
        </p:nvSpPr>
        <p:spPr>
          <a:xfrm>
            <a:off x="1041821" y="4284357"/>
            <a:ext cx="8401050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t" anchorCtr="0" compatLnSpc="1">
            <a:sp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0" cap="none" spc="0" baseline="0">
                <a:solidFill>
                  <a:srgbClr val="FCB601"/>
                </a:solidFill>
                <a:uFillTx/>
                <a:latin typeface="Lato"/>
                <a:ea typeface="VAG Rounded Std Light"/>
                <a:cs typeface="VAG Rounded Std Light"/>
              </a:rPr>
              <a:t>Find out more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62678C2-24E7-E8B6-22F0-6CF73A5EF257}"/>
              </a:ext>
            </a:extLst>
          </p:cNvPr>
          <p:cNvSpPr txBox="1"/>
          <p:nvPr/>
        </p:nvSpPr>
        <p:spPr>
          <a:xfrm>
            <a:off x="1062551" y="3444974"/>
            <a:ext cx="4903104" cy="3459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457200" rtl="0" fontAlgn="auto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0" cap="none" spc="0" baseline="0">
                <a:solidFill>
                  <a:srgbClr val="FFFFFF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19 - 21 October 2022 </a:t>
            </a:r>
            <a:r>
              <a:rPr lang="en-GB" sz="1800" b="0" i="0" u="none" strike="noStrike" kern="0" cap="none" spc="0" baseline="0">
                <a:solidFill>
                  <a:srgbClr val="FCB601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|</a:t>
            </a:r>
            <a:r>
              <a:rPr lang="en-GB" sz="1600" b="0" i="0" u="none" strike="noStrike" kern="0" cap="none" spc="0" baseline="0">
                <a:solidFill>
                  <a:srgbClr val="FFFFFF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 Accra, Ghana</a:t>
            </a:r>
          </a:p>
        </p:txBody>
      </p:sp>
      <p:pic>
        <p:nvPicPr>
          <p:cNvPr id="8" name="Picture 2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C1F1C1BC-7436-68E2-A2C7-E11401ABD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631" y="6096505"/>
            <a:ext cx="783467" cy="6179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1ED32FA-2970-1108-C067-A84676828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350" y="6043470"/>
            <a:ext cx="2409828" cy="6709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7" descr="Logo&#10;&#10;Description automatically generated">
            <a:extLst>
              <a:ext uri="{FF2B5EF4-FFF2-40B4-BE49-F238E27FC236}">
                <a16:creationId xmlns:a16="http://schemas.microsoft.com/office/drawing/2014/main" id="{CE057E7F-F75A-D350-1373-017AA2F143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776" y="6197812"/>
            <a:ext cx="1954273" cy="46239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075944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459317" y="357717"/>
            <a:ext cx="11247967" cy="672000"/>
          </a:xfrm>
          <a:prstGeom prst="rect">
            <a:avLst/>
          </a:prstGeom>
        </p:spPr>
        <p:txBody>
          <a:bodyPr vert="horz" lIns="0" tIns="0" bIns="0" anchor="t"/>
          <a:lstStyle>
            <a:lvl1pPr algn="l">
              <a:lnSpc>
                <a:spcPct val="100000"/>
              </a:lnSpc>
              <a:defRPr sz="32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6252" y="1477034"/>
            <a:ext cx="8388349" cy="40759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667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GB" noProof="0" dirty="0"/>
              <a:t>Click to add introduction text</a:t>
            </a:r>
          </a:p>
        </p:txBody>
      </p:sp>
    </p:spTree>
    <p:extLst>
      <p:ext uri="{BB962C8B-B14F-4D97-AF65-F5344CB8AC3E}">
        <p14:creationId xmlns:p14="http://schemas.microsoft.com/office/powerpoint/2010/main" val="221567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light, lamp, dark, night sky&#10;&#10;Description automatically generated">
            <a:extLst>
              <a:ext uri="{FF2B5EF4-FFF2-40B4-BE49-F238E27FC236}">
                <a16:creationId xmlns:a16="http://schemas.microsoft.com/office/drawing/2014/main" id="{261EC32F-822E-BFFF-FF05-32F6F0F8CC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03376" y="0"/>
            <a:ext cx="3379878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979BA61-D6BF-36B3-7297-0BFD835631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43800" y="0"/>
            <a:ext cx="2608975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5">
            <a:extLst>
              <a:ext uri="{FF2B5EF4-FFF2-40B4-BE49-F238E27FC236}">
                <a16:creationId xmlns:a16="http://schemas.microsoft.com/office/drawing/2014/main" id="{4017A68C-4526-9314-FDFF-0B52688CB6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4601" y="3196906"/>
            <a:ext cx="10641604" cy="93599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5FBCF50-A45F-CE24-A870-F12F52E531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5200" y="6351102"/>
            <a:ext cx="5320802" cy="208720"/>
          </a:xfrm>
        </p:spPr>
        <p:txBody>
          <a:bodyPr/>
          <a:lstStyle>
            <a:lvl1pPr>
              <a:defRPr lang="en-GB"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/>
              <a:t>Click to add photo caption and credits.</a:t>
            </a:r>
          </a:p>
        </p:txBody>
      </p:sp>
    </p:spTree>
    <p:extLst>
      <p:ext uri="{BB962C8B-B14F-4D97-AF65-F5344CB8AC3E}">
        <p14:creationId xmlns:p14="http://schemas.microsoft.com/office/powerpoint/2010/main" val="333093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gold">
    <p:bg>
      <p:bgPr>
        <a:solidFill>
          <a:srgbClr val="CC9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light, lamp, dark, night sky&#10;&#10;Description automatically generated">
            <a:extLst>
              <a:ext uri="{FF2B5EF4-FFF2-40B4-BE49-F238E27FC236}">
                <a16:creationId xmlns:a16="http://schemas.microsoft.com/office/drawing/2014/main" id="{D4F63159-65EC-9D0A-9A8E-DEF81E7334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75373" y="-2916"/>
            <a:ext cx="4879183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5">
            <a:extLst>
              <a:ext uri="{FF2B5EF4-FFF2-40B4-BE49-F238E27FC236}">
                <a16:creationId xmlns:a16="http://schemas.microsoft.com/office/drawing/2014/main" id="{E9CE8757-14E3-0679-BE85-7DE31FC959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4601" y="3196906"/>
            <a:ext cx="10641604" cy="9359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  <p:pic>
        <p:nvPicPr>
          <p:cNvPr id="4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A1F07EE1-4BD0-D35D-3F40-F8FFFB4E64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8220" b="-5290"/>
          <a:stretch>
            <a:fillRect/>
          </a:stretch>
        </p:blipFill>
        <p:spPr>
          <a:xfrm>
            <a:off x="9633862" y="-2916"/>
            <a:ext cx="2003541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E1732CF-B464-2526-C773-37982ABD33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5200" y="6351102"/>
            <a:ext cx="5320802" cy="208720"/>
          </a:xfrm>
        </p:spPr>
        <p:txBody>
          <a:bodyPr/>
          <a:lstStyle>
            <a:lvl1pPr>
              <a:defRPr lang="en-GB" sz="1100"/>
            </a:lvl1pPr>
          </a:lstStyle>
          <a:p>
            <a:pPr lvl="0"/>
            <a:r>
              <a:rPr lang="en-GB"/>
              <a:t>Click to add photo caption and credits.</a:t>
            </a:r>
          </a:p>
        </p:txBody>
      </p:sp>
    </p:spTree>
    <p:extLst>
      <p:ext uri="{BB962C8B-B14F-4D97-AF65-F5344CB8AC3E}">
        <p14:creationId xmlns:p14="http://schemas.microsoft.com/office/powerpoint/2010/main" val="302862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maroon">
    <p:bg>
      <p:bgPr>
        <a:solidFill>
          <a:srgbClr val="711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>
            <a:extLst>
              <a:ext uri="{FF2B5EF4-FFF2-40B4-BE49-F238E27FC236}">
                <a16:creationId xmlns:a16="http://schemas.microsoft.com/office/drawing/2014/main" id="{53409A21-9745-4460-E1E5-4000791DBD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4601" y="3196906"/>
            <a:ext cx="10641604" cy="9359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12FF8CF-1532-3901-C9A0-59CEC74C8C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6465" b="-6188"/>
          <a:stretch>
            <a:fillRect/>
          </a:stretch>
        </p:blipFill>
        <p:spPr>
          <a:xfrm>
            <a:off x="7114928" y="0"/>
            <a:ext cx="4502277" cy="69971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ED0FAD1-B97B-A134-D6B1-D3AFA4EB47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34044" y="0"/>
            <a:ext cx="3766303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881BD31-3FC4-0F42-34D6-D2701FEB787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5200" y="6351102"/>
            <a:ext cx="5320802" cy="208720"/>
          </a:xfrm>
        </p:spPr>
        <p:txBody>
          <a:bodyPr/>
          <a:lstStyle>
            <a:lvl1pPr>
              <a:defRPr lang="en-GB" sz="1100"/>
            </a:lvl1pPr>
          </a:lstStyle>
          <a:p>
            <a:pPr lvl="0"/>
            <a:r>
              <a:rPr lang="en-GB"/>
              <a:t>Click to add photo caption and credits.</a:t>
            </a:r>
          </a:p>
        </p:txBody>
      </p:sp>
    </p:spTree>
    <p:extLst>
      <p:ext uri="{BB962C8B-B14F-4D97-AF65-F5344CB8AC3E}">
        <p14:creationId xmlns:p14="http://schemas.microsoft.com/office/powerpoint/2010/main" val="5013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rgbClr val="5717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>
            <a:extLst>
              <a:ext uri="{FF2B5EF4-FFF2-40B4-BE49-F238E27FC236}">
                <a16:creationId xmlns:a16="http://schemas.microsoft.com/office/drawing/2014/main" id="{DE02DAE8-FCAB-A3AF-8CB1-5FD6BAFEB0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5200" y="1522951"/>
            <a:ext cx="10641604" cy="935998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“Insert quote here”</a:t>
            </a:r>
          </a:p>
        </p:txBody>
      </p:sp>
      <p:pic>
        <p:nvPicPr>
          <p:cNvPr id="3" name="Picture 5" descr="Diagram, shape&#10;&#10;Description automatically generated">
            <a:extLst>
              <a:ext uri="{FF2B5EF4-FFF2-40B4-BE49-F238E27FC236}">
                <a16:creationId xmlns:a16="http://schemas.microsoft.com/office/drawing/2014/main" id="{3FAD356C-50F3-137E-41DE-7895DA525C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7594388">
            <a:off x="7689189" y="3584713"/>
            <a:ext cx="5364876" cy="53309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79F7A-6B14-E531-9C5E-70A7D994684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5200" y="6351102"/>
            <a:ext cx="5320802" cy="208720"/>
          </a:xfrm>
        </p:spPr>
        <p:txBody>
          <a:bodyPr/>
          <a:lstStyle>
            <a:lvl1pPr>
              <a:defRPr lang="en-GB" sz="1100"/>
            </a:lvl1pPr>
          </a:lstStyle>
          <a:p>
            <a:pPr lvl="0"/>
            <a:r>
              <a:rPr lang="en-GB"/>
              <a:t>Click to add photo caption and credits.</a:t>
            </a:r>
          </a:p>
        </p:txBody>
      </p:sp>
    </p:spTree>
    <p:extLst>
      <p:ext uri="{BB962C8B-B14F-4D97-AF65-F5344CB8AC3E}">
        <p14:creationId xmlns:p14="http://schemas.microsoft.com/office/powerpoint/2010/main" val="345271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ystem maroon">
    <p:bg>
      <p:bgPr>
        <a:solidFill>
          <a:srgbClr val="711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87413-BE69-081C-FE4B-FE83EF66A4E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  <p:pic>
        <p:nvPicPr>
          <p:cNvPr id="3" name="Picture 3" descr="Diagram, shape&#10;&#10;Description automatically generated">
            <a:extLst>
              <a:ext uri="{FF2B5EF4-FFF2-40B4-BE49-F238E27FC236}">
                <a16:creationId xmlns:a16="http://schemas.microsoft.com/office/drawing/2014/main" id="{853B2C58-FC71-9053-435E-5AFB65AFFE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3643592">
            <a:off x="10806575" y="-277913"/>
            <a:ext cx="2825880" cy="27377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9A3EC25-F3DA-DE3F-69BC-2D859481B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2918">
            <a:off x="-7342082" y="831976"/>
            <a:ext cx="14032546" cy="17843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3BC66E70-74CC-D588-43CF-CC00178A725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76810" y="2239969"/>
            <a:ext cx="10642601" cy="4050837"/>
          </a:xfrm>
        </p:spPr>
        <p:txBody>
          <a:bodyPr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185D2BA-237E-2E4C-9CBA-97987FD333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5200" y="6351102"/>
            <a:ext cx="5320802" cy="208720"/>
          </a:xfrm>
        </p:spPr>
        <p:txBody>
          <a:bodyPr/>
          <a:lstStyle>
            <a:lvl1pPr>
              <a:defRPr lang="en-GB" sz="1100"/>
            </a:lvl1pPr>
          </a:lstStyle>
          <a:p>
            <a:pPr lvl="0"/>
            <a:r>
              <a:rPr lang="en-GB"/>
              <a:t>Click to add photo caption and credits.</a:t>
            </a:r>
          </a:p>
        </p:txBody>
      </p:sp>
    </p:spTree>
    <p:extLst>
      <p:ext uri="{BB962C8B-B14F-4D97-AF65-F5344CB8AC3E}">
        <p14:creationId xmlns:p14="http://schemas.microsoft.com/office/powerpoint/2010/main" val="9763634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ystem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iagram, shape, schematic&#10;&#10;Description automatically generated">
            <a:extLst>
              <a:ext uri="{FF2B5EF4-FFF2-40B4-BE49-F238E27FC236}">
                <a16:creationId xmlns:a16="http://schemas.microsoft.com/office/drawing/2014/main" id="{E9B63143-4482-BFE9-BF55-1F20311468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7593254">
            <a:off x="10526504" y="-360341"/>
            <a:ext cx="2988167" cy="28620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3B80182-8A49-FFE7-2D30-6E01530253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8235FF95-C096-7707-ABB0-80B43193A30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76810" y="2239969"/>
            <a:ext cx="10642601" cy="4050837"/>
          </a:xfrm>
        </p:spPr>
        <p:txBody>
          <a:bodyPr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D56D161-065C-C1D3-EC08-5FF8F00922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852"/>
          <a:stretch>
            <a:fillRect/>
          </a:stretch>
        </p:blipFill>
        <p:spPr>
          <a:xfrm rot="21102918">
            <a:off x="-556733" y="447425"/>
            <a:ext cx="7559856" cy="17843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A32535F-0AEE-69E0-1D46-18D9269C2A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5200" y="6351102"/>
            <a:ext cx="5320802" cy="208720"/>
          </a:xfrm>
        </p:spPr>
        <p:txBody>
          <a:bodyPr/>
          <a:lstStyle>
            <a:lvl1pPr>
              <a:defRPr lang="en-GB"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/>
              <a:t>Click to add photo caption and credits.</a:t>
            </a:r>
          </a:p>
        </p:txBody>
      </p:sp>
    </p:spTree>
    <p:extLst>
      <p:ext uri="{BB962C8B-B14F-4D97-AF65-F5344CB8AC3E}">
        <p14:creationId xmlns:p14="http://schemas.microsoft.com/office/powerpoint/2010/main" val="212139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ystem gold">
    <p:bg>
      <p:bgPr>
        <a:solidFill>
          <a:srgbClr val="CC9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7B05-4FD1-F0D0-8AA4-52100BB579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  <p:pic>
        <p:nvPicPr>
          <p:cNvPr id="3" name="Picture 3" descr="Diagram, shape&#10;&#10;Description automatically generated">
            <a:extLst>
              <a:ext uri="{FF2B5EF4-FFF2-40B4-BE49-F238E27FC236}">
                <a16:creationId xmlns:a16="http://schemas.microsoft.com/office/drawing/2014/main" id="{AEA6D3E1-36EF-606C-2E33-8D4450C194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6265018">
            <a:off x="10851957" y="901419"/>
            <a:ext cx="3469471" cy="33212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0F702E47-1017-E805-9F88-6D8FC779A70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76810" y="2239969"/>
            <a:ext cx="10642601" cy="4050837"/>
          </a:xfrm>
        </p:spPr>
        <p:txBody>
          <a:bodyPr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5" name="Picture 5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id="{4B046C8C-6578-087C-E4F9-215A03E9A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27941">
            <a:off x="949252" y="-4680105"/>
            <a:ext cx="1076084" cy="132846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23B6E03-D2BD-E601-B9BF-F2DAF58E49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5200" y="6351102"/>
            <a:ext cx="5320802" cy="208720"/>
          </a:xfrm>
        </p:spPr>
        <p:txBody>
          <a:bodyPr/>
          <a:lstStyle>
            <a:lvl1pPr>
              <a:defRPr lang="en-GB" sz="1100"/>
            </a:lvl1pPr>
          </a:lstStyle>
          <a:p>
            <a:pPr lvl="0"/>
            <a:r>
              <a:rPr lang="en-GB"/>
              <a:t>Click to add photo caption and credits.</a:t>
            </a:r>
          </a:p>
        </p:txBody>
      </p:sp>
    </p:spTree>
    <p:extLst>
      <p:ext uri="{BB962C8B-B14F-4D97-AF65-F5344CB8AC3E}">
        <p14:creationId xmlns:p14="http://schemas.microsoft.com/office/powerpoint/2010/main" val="367703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imple maroon">
    <p:bg>
      <p:bgPr>
        <a:solidFill>
          <a:srgbClr val="711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0F83-9320-0E2F-DCBB-D5E02FDF81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6B3B2D5-C79A-C13B-3313-D5B695D3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2918">
            <a:off x="-7342156" y="830539"/>
            <a:ext cx="14052435" cy="17843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7160CF1-0131-7B92-3EB5-339F0AD64E7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76810" y="2239969"/>
            <a:ext cx="10642601" cy="4050837"/>
          </a:xfrm>
        </p:spPr>
        <p:txBody>
          <a:bodyPr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2A5698F-624C-9E00-E8FB-434C6E6F21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5200" y="6351102"/>
            <a:ext cx="5320802" cy="208720"/>
          </a:xfrm>
        </p:spPr>
        <p:txBody>
          <a:bodyPr/>
          <a:lstStyle>
            <a:lvl1pPr>
              <a:defRPr lang="en-GB" sz="1100"/>
            </a:lvl1pPr>
          </a:lstStyle>
          <a:p>
            <a:pPr lvl="0"/>
            <a:r>
              <a:rPr lang="en-GB"/>
              <a:t>Click to add photo caption and credits.</a:t>
            </a:r>
          </a:p>
        </p:txBody>
      </p:sp>
    </p:spTree>
    <p:extLst>
      <p:ext uri="{BB962C8B-B14F-4D97-AF65-F5344CB8AC3E}">
        <p14:creationId xmlns:p14="http://schemas.microsoft.com/office/powerpoint/2010/main" val="36766503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1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>
            <a:extLst>
              <a:ext uri="{FF2B5EF4-FFF2-40B4-BE49-F238E27FC236}">
                <a16:creationId xmlns:a16="http://schemas.microsoft.com/office/drawing/2014/main" id="{5382E5EF-6151-EEBA-C8F2-4C7D0FF45D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6819" y="1036801"/>
            <a:ext cx="10641604" cy="935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Title Text</a:t>
            </a:r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973E2D99-4CF4-703C-5742-F99C72D111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6819" y="2178000"/>
            <a:ext cx="10640488" cy="3945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Body Level One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  <a:p>
            <a:pPr lvl="4"/>
            <a:r>
              <a:rPr lang="en-US"/>
              <a:t>Body Level Five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262CE5B-32DA-EE25-B3BE-1377E301277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76819" y="6290797"/>
            <a:ext cx="136254" cy="15388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1">
            <a:sp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0" cap="none" spc="0" baseline="0">
                <a:solidFill>
                  <a:srgbClr val="660412"/>
                </a:solidFill>
                <a:uFillTx/>
                <a:latin typeface="VAG Rounded Std Light"/>
                <a:ea typeface="VAG Rounded Std Light"/>
                <a:cs typeface="VAG Rounded Std Light"/>
              </a:defRPr>
            </a:lvl1pPr>
          </a:lstStyle>
          <a:p>
            <a:pPr lvl="0"/>
            <a:fld id="{A6623950-A8FA-4E5A-A550-324F2F7E89C2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3000" b="0" i="0" u="none" strike="noStrike" kern="0" cap="none" spc="0" baseline="0">
          <a:solidFill>
            <a:srgbClr val="FFFFFF"/>
          </a:solidFill>
          <a:uFillTx/>
          <a:latin typeface="Clarendon" pitchFamily="2"/>
          <a:ea typeface="Clarendon" pitchFamily="2"/>
          <a:cs typeface="Clarendon" pitchFamily="2"/>
        </a:defRPr>
      </a:lvl1pPr>
    </p:titleStyle>
    <p:bodyStyle>
      <a:lvl1pPr marL="0" marR="0" lvl="0" indent="0" algn="l" defTabSz="457200" rtl="0" fontAlgn="auto" hangingPunct="1">
        <a:lnSpc>
          <a:spcPct val="100000"/>
        </a:lnSpc>
        <a:spcBef>
          <a:spcPts val="900"/>
        </a:spcBef>
        <a:spcAft>
          <a:spcPts val="0"/>
        </a:spcAft>
        <a:buNone/>
        <a:tabLst/>
        <a:defRPr lang="en-US" sz="2000" b="0" i="0" u="none" strike="noStrike" kern="0" cap="none" spc="0" baseline="0">
          <a:solidFill>
            <a:srgbClr val="FFFFFF"/>
          </a:solidFill>
          <a:uFillTx/>
          <a:latin typeface="Lato" pitchFamily="34"/>
          <a:ea typeface="Lato" pitchFamily="34"/>
          <a:cs typeface="Lato" pitchFamily="34"/>
        </a:defRPr>
      </a:lvl1pPr>
      <a:lvl2pPr marL="269876" marR="0" lvl="1" indent="-269876" algn="l" defTabSz="457200" rtl="0" fontAlgn="auto" hangingPunct="1">
        <a:lnSpc>
          <a:spcPct val="100000"/>
        </a:lnSpc>
        <a:spcBef>
          <a:spcPts val="900"/>
        </a:spcBef>
        <a:spcAft>
          <a:spcPts val="0"/>
        </a:spcAft>
        <a:buSzPct val="100000"/>
        <a:buChar char="−"/>
        <a:tabLst/>
        <a:defRPr lang="en-US" sz="2000" b="0" i="0" u="none" strike="noStrike" kern="0" cap="none" spc="0" baseline="0">
          <a:solidFill>
            <a:srgbClr val="FFFFFF"/>
          </a:solidFill>
          <a:uFillTx/>
          <a:latin typeface="Lato" pitchFamily="34"/>
          <a:ea typeface="Lato" pitchFamily="34"/>
          <a:cs typeface="Lato" pitchFamily="34"/>
        </a:defRPr>
      </a:lvl2pPr>
      <a:lvl3pPr marL="541333" marR="0" lvl="2" indent="-271467" algn="l" defTabSz="457200" rtl="0" fontAlgn="auto" hangingPunct="1">
        <a:lnSpc>
          <a:spcPct val="100000"/>
        </a:lnSpc>
        <a:spcBef>
          <a:spcPts val="900"/>
        </a:spcBef>
        <a:spcAft>
          <a:spcPts val="0"/>
        </a:spcAft>
        <a:buSzPct val="100000"/>
        <a:buChar char="−"/>
        <a:tabLst/>
        <a:defRPr lang="en-US" sz="2000" b="0" i="0" u="none" strike="noStrike" kern="0" cap="none" spc="0" baseline="0">
          <a:solidFill>
            <a:srgbClr val="FFFFFF"/>
          </a:solidFill>
          <a:uFillTx/>
          <a:latin typeface="Lato" pitchFamily="34"/>
          <a:ea typeface="Lato" pitchFamily="34"/>
          <a:cs typeface="Lato" pitchFamily="34"/>
        </a:defRPr>
      </a:lvl3pPr>
      <a:lvl4pPr marL="803272" marR="0" lvl="3" indent="-261939" algn="l" defTabSz="457200" rtl="0" fontAlgn="auto" hangingPunct="1">
        <a:lnSpc>
          <a:spcPct val="100000"/>
        </a:lnSpc>
        <a:spcBef>
          <a:spcPts val="900"/>
        </a:spcBef>
        <a:spcAft>
          <a:spcPts val="0"/>
        </a:spcAft>
        <a:buSzPct val="100000"/>
        <a:buChar char="−"/>
        <a:tabLst/>
        <a:defRPr lang="en-US" sz="2000" b="0" i="0" u="none" strike="noStrike" kern="0" cap="none" spc="0" baseline="0">
          <a:solidFill>
            <a:srgbClr val="FFFFFF"/>
          </a:solidFill>
          <a:uFillTx/>
          <a:latin typeface="Lato" pitchFamily="34"/>
          <a:ea typeface="Lato" pitchFamily="34"/>
          <a:cs typeface="Lato" pitchFamily="34"/>
        </a:defRPr>
      </a:lvl4pPr>
      <a:lvl5pPr marL="1073148" marR="0" lvl="4" indent="-269876" algn="l" defTabSz="457200" rtl="0" fontAlgn="auto" hangingPunct="1">
        <a:lnSpc>
          <a:spcPct val="100000"/>
        </a:lnSpc>
        <a:spcBef>
          <a:spcPts val="900"/>
        </a:spcBef>
        <a:spcAft>
          <a:spcPts val="0"/>
        </a:spcAft>
        <a:buSzPct val="100000"/>
        <a:buChar char="»"/>
        <a:tabLst/>
        <a:defRPr lang="en-US" sz="2000" b="0" i="0" u="none" strike="noStrike" kern="0" cap="none" spc="0" baseline="0">
          <a:solidFill>
            <a:srgbClr val="FFFFFF"/>
          </a:solidFill>
          <a:uFillTx/>
          <a:latin typeface="Lato" pitchFamily="34"/>
          <a:ea typeface="Lato" pitchFamily="34"/>
          <a:cs typeface="Lato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M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arbre, vallée, nature, conifère&#10;&#10;Description générée automatiquement">
            <a:extLst>
              <a:ext uri="{FF2B5EF4-FFF2-40B4-BE49-F238E27FC236}">
                <a16:creationId xmlns:a16="http://schemas.microsoft.com/office/drawing/2014/main" id="{CD8E4E3E-74A4-4489-B68F-86C475A17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59" y="852428"/>
            <a:ext cx="7160541" cy="39747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D9E1E6-9214-6EA9-6F48-EE405E8EB5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0490" y="5146160"/>
            <a:ext cx="3781656" cy="703731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GB" dirty="0"/>
              <a:t>All systems go Africa</a:t>
            </a:r>
          </a:p>
          <a:p>
            <a:pPr lvl="0">
              <a:lnSpc>
                <a:spcPct val="90000"/>
              </a:lnSpc>
            </a:pPr>
            <a:r>
              <a:rPr lang="en-GB" dirty="0"/>
              <a:t>19-21 October 2022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FD979-704F-549A-0410-9FCF3814F1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968" y="1558347"/>
            <a:ext cx="4933491" cy="1403928"/>
          </a:xfrm>
        </p:spPr>
        <p:txBody>
          <a:bodyPr>
            <a:normAutofit/>
          </a:bodyPr>
          <a:lstStyle/>
          <a:p>
            <a:pPr lvl="0"/>
            <a:r>
              <a:rPr lang="en-US" sz="2700" b="1" dirty="0">
                <a:latin typeface="Gill Sans MT" pitchFamily="34"/>
              </a:rPr>
              <a:t>Closing WASH financing gaps: increasing local public investment in Madagascar</a:t>
            </a:r>
            <a:endParaRPr lang="en-GB" sz="2700" b="1" dirty="0">
              <a:latin typeface="Gill Sans MT" pitchFamily="34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8C8D6EC2-84A2-9599-C829-1AB3128FD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68" y="3567576"/>
            <a:ext cx="1813364" cy="544013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000000">
                <a:alpha val="20000"/>
              </a:srgbClr>
            </a:outerShdw>
          </a:effectLst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8CEAAC11-8525-9203-E68B-EDBFFA49BE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647827" y="3446894"/>
            <a:ext cx="1288471" cy="755440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9062B889-AB3B-1AE3-FC51-99E2032D9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" y="4326364"/>
            <a:ext cx="7788166" cy="742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91F5E39-6D32-FE4C-E401-9D25F13D78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3201" y="5861785"/>
            <a:ext cx="11781968" cy="827486"/>
          </a:xfrm>
        </p:spPr>
        <p:txBody>
          <a:bodyPr>
            <a:normAutofit fontScale="92500"/>
          </a:bodyPr>
          <a:lstStyle/>
          <a:p>
            <a:pPr marL="457200" lvl="0" indent="-457200">
              <a:buSzPct val="100000"/>
              <a:buAutoNum type="arabicPeriod"/>
            </a:pPr>
            <a:r>
              <a:rPr lang="en-US" dirty="0"/>
              <a:t>From no WASH budget, the priority of WASH within the commune budget is increasing. </a:t>
            </a:r>
          </a:p>
          <a:p>
            <a:pPr marL="457200" lvl="0" indent="-457200">
              <a:buSzPct val="100000"/>
              <a:buAutoNum type="arabicPeriod"/>
            </a:pPr>
            <a:r>
              <a:rPr lang="en-US" dirty="0"/>
              <a:t>The majority of communes have a WASH budget, which is just under 9% of the total communal budget.</a:t>
            </a:r>
            <a:endParaRPr lang="en-GB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1FC65AA-81CC-F0E3-8AA6-B09F765F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1" y="294544"/>
            <a:ext cx="12192000" cy="544225"/>
          </a:xfrm>
        </p:spPr>
        <p:txBody>
          <a:bodyPr>
            <a:noAutofit/>
          </a:bodyPr>
          <a:lstStyle/>
          <a:p>
            <a:r>
              <a:rPr lang="en-US" sz="3600" b="1" dirty="0"/>
              <a:t>Observation 2: Communes have WASH budgets and programs</a:t>
            </a:r>
            <a:endParaRPr lang="en-US" sz="3600" i="1" dirty="0"/>
          </a:p>
        </p:txBody>
      </p:sp>
      <p:graphicFrame>
        <p:nvGraphicFramePr>
          <p:cNvPr id="3" name="Graphique 3">
            <a:extLst>
              <a:ext uri="{FF2B5EF4-FFF2-40B4-BE49-F238E27FC236}">
                <a16:creationId xmlns:a16="http://schemas.microsoft.com/office/drawing/2014/main" id="{3CBEA8F7-83CE-5CF5-E80E-568B56AB0A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7372959"/>
              </p:ext>
            </p:extLst>
          </p:nvPr>
        </p:nvGraphicFramePr>
        <p:xfrm>
          <a:off x="0" y="1022349"/>
          <a:ext cx="12192000" cy="4406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F689F4-42ED-4BA3-B304-DA83C2A92E09}"/>
              </a:ext>
            </a:extLst>
          </p:cNvPr>
          <p:cNvSpPr txBox="1"/>
          <p:nvPr/>
        </p:nvSpPr>
        <p:spPr>
          <a:xfrm>
            <a:off x="0" y="5466319"/>
            <a:ext cx="9899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The ratio of WASH budget to the total commune budget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82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7A76-51FB-E83E-43B0-5A77FA4850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9619" y="199588"/>
            <a:ext cx="4685518" cy="1459091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b="1" dirty="0"/>
              <a:t>Observation 2: Communes have WASH budgets and programs</a:t>
            </a:r>
            <a:br>
              <a:rPr lang="en-US" sz="3200" b="1" dirty="0"/>
            </a:br>
            <a:br>
              <a:rPr lang="en-US" b="1" dirty="0"/>
            </a:br>
            <a:r>
              <a:rPr lang="en-US" sz="2400" b="1" i="1" dirty="0"/>
              <a:t>Challenges experienced and solutions</a:t>
            </a:r>
            <a:endParaRPr lang="en-NL" sz="2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6337-FFC8-0AAA-4FFC-D16D1A881D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5836" y="2355990"/>
            <a:ext cx="4473084" cy="3909180"/>
          </a:xfrm>
        </p:spPr>
        <p:txBody>
          <a:bodyPr>
            <a:normAutofit fontScale="70000" lnSpcReduction="20000"/>
          </a:bodyPr>
          <a:lstStyle/>
          <a:p>
            <a:pPr marL="259118" indent="-259118">
              <a:buFont typeface="Wingdings" panose="05000000000000000000" pitchFamily="2" charset="2"/>
              <a:buChar char="q"/>
            </a:pPr>
            <a:r>
              <a:rPr lang="en-US" sz="2400" dirty="0">
                <a:latin typeface="Gill Sans MT" panose="020B0502020104020203" pitchFamily="34" charset="0"/>
              </a:rPr>
              <a:t>Communes faced difficult writing (and reading) WASH component of a communal budget and especially on accounting codes for WASH activities</a:t>
            </a:r>
          </a:p>
          <a:p>
            <a:pPr marL="259118" indent="-259118">
              <a:buFont typeface="Wingdings" panose="05000000000000000000" pitchFamily="2" charset="2"/>
              <a:buChar char="q"/>
            </a:pPr>
            <a:r>
              <a:rPr lang="en-US" sz="2400" dirty="0">
                <a:latin typeface="Gill Sans MT" panose="020B0502020104020203" pitchFamily="34" charset="0"/>
              </a:rPr>
              <a:t>Slow pace of communes to prepare budget documents in accordance with the schedule foreseen by the texts</a:t>
            </a:r>
          </a:p>
          <a:p>
            <a:pPr marL="259118" indent="-259118">
              <a:buFont typeface="Wingdings" panose="05000000000000000000" pitchFamily="2" charset="2"/>
              <a:buChar char="q"/>
            </a:pPr>
            <a:r>
              <a:rPr lang="en-US" sz="2400" dirty="0">
                <a:latin typeface="Gill Sans MT" panose="020B0502020104020203" pitchFamily="34" charset="0"/>
              </a:rPr>
              <a:t>Weak transparency of budget documents</a:t>
            </a:r>
          </a:p>
          <a:p>
            <a:pPr marL="259118" indent="-259118">
              <a:buFont typeface="Wingdings" panose="05000000000000000000" pitchFamily="2" charset="2"/>
              <a:buChar char="q"/>
            </a:pPr>
            <a:endParaRPr lang="en-US" sz="2400" dirty="0">
              <a:latin typeface="Gill Sans MT" panose="020B0502020104020203" pitchFamily="34" charset="0"/>
            </a:endParaRPr>
          </a:p>
          <a:p>
            <a:r>
              <a:rPr lang="en-US" sz="2400" dirty="0">
                <a:latin typeface="Gill Sans MT" panose="020B0502020104020203" pitchFamily="34" charset="0"/>
              </a:rPr>
              <a:t>RANO WASH provided:</a:t>
            </a:r>
            <a:endParaRPr lang="fr-FR" sz="2400" dirty="0">
              <a:latin typeface="Gill Sans MT" panose="020B0502020104020203" pitchFamily="34" charset="0"/>
            </a:endParaRPr>
          </a:p>
          <a:p>
            <a:pPr marL="725531" lvl="1" indent="-310942">
              <a:buFont typeface="Wingdings" panose="05000000000000000000" pitchFamily="2" charset="2"/>
              <a:buChar char="ü"/>
            </a:pPr>
            <a:r>
              <a:rPr lang="en-US" sz="2400" dirty="0">
                <a:latin typeface="Gill Sans MT" panose="020B0502020104020203" pitchFamily="34" charset="0"/>
              </a:rPr>
              <a:t>Facilitated training on the budget process and accounting coding by the Regional Budget Unit (RBU);</a:t>
            </a:r>
          </a:p>
          <a:p>
            <a:pPr marL="725531" lvl="1" indent="-310942">
              <a:buFont typeface="Wingdings" panose="05000000000000000000" pitchFamily="2" charset="2"/>
              <a:buChar char="ü"/>
            </a:pPr>
            <a:r>
              <a:rPr lang="en-US" sz="2400" dirty="0">
                <a:latin typeface="Gill Sans MT" panose="020B0502020104020203" pitchFamily="34" charset="0"/>
              </a:rPr>
              <a:t>Budget monitoring by CSOs.</a:t>
            </a:r>
            <a:endParaRPr lang="fr-FR" sz="2400" dirty="0">
              <a:latin typeface="Gill Sans MT" panose="020B05020201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B325B-CD42-1DA9-C677-4D6385C7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636" y="110844"/>
            <a:ext cx="6832208" cy="4199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D204DB0-DDE0-B7C6-51BD-D3B9AD2D5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636" y="4647288"/>
            <a:ext cx="6798016" cy="1870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A6C3CFD-952C-9E09-2463-49260178913D}"/>
              </a:ext>
            </a:extLst>
          </p:cNvPr>
          <p:cNvCxnSpPr>
            <a:cxnSpLocks/>
          </p:cNvCxnSpPr>
          <p:nvPr/>
        </p:nvCxnSpPr>
        <p:spPr>
          <a:xfrm>
            <a:off x="-3210941" y="4275821"/>
            <a:ext cx="8216078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02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91F5E39-6D32-FE4C-E401-9D25F13D78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3201" y="5587332"/>
            <a:ext cx="11781968" cy="108736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SzPct val="100000"/>
              <a:buFontTx/>
              <a:buAutoNum type="arabicPeriod"/>
            </a:pPr>
            <a:r>
              <a:rPr lang="en-US" dirty="0"/>
              <a:t>From no tax revenue collected, </a:t>
            </a:r>
            <a:r>
              <a:rPr lang="en-US" dirty="0" err="1"/>
              <a:t>Andrainjato</a:t>
            </a:r>
            <a:r>
              <a:rPr lang="en-US" dirty="0"/>
              <a:t> commune (Haute </a:t>
            </a:r>
            <a:r>
              <a:rPr lang="en-US" dirty="0" err="1"/>
              <a:t>Matsiatra</a:t>
            </a:r>
            <a:r>
              <a:rPr lang="en-US" dirty="0"/>
              <a:t> region) has collected 15 million Ariary. </a:t>
            </a:r>
          </a:p>
          <a:p>
            <a:pPr marL="457200" lvl="0" indent="-457200">
              <a:buSzPct val="100000"/>
              <a:buAutoNum type="arabicPeriod"/>
            </a:pPr>
            <a:r>
              <a:rPr lang="en-US" dirty="0"/>
              <a:t>In other regions – </a:t>
            </a:r>
            <a:r>
              <a:rPr lang="en-US" dirty="0" err="1"/>
              <a:t>Vatovavy</a:t>
            </a:r>
            <a:r>
              <a:rPr lang="en-US" dirty="0"/>
              <a:t> </a:t>
            </a:r>
            <a:r>
              <a:rPr lang="en-US" dirty="0" err="1"/>
              <a:t>Fitovinany</a:t>
            </a:r>
            <a:r>
              <a:rPr lang="en-US" dirty="0"/>
              <a:t> Region -, with a second year support, the tax revenue collected reached 70 million Ariary for one commune. (Not in the graph)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1FC65AA-81CC-F0E3-8AA6-B09F765F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1" y="348404"/>
            <a:ext cx="11874499" cy="491236"/>
          </a:xfrm>
        </p:spPr>
        <p:txBody>
          <a:bodyPr>
            <a:normAutofit fontScale="90000"/>
          </a:bodyPr>
          <a:lstStyle/>
          <a:p>
            <a:r>
              <a:rPr lang="fr-FR" sz="4000" b="1" dirty="0"/>
              <a:t>Observation 3: Communes </a:t>
            </a:r>
            <a:r>
              <a:rPr lang="fr-FR" sz="4000" b="1" dirty="0" err="1"/>
              <a:t>improve</a:t>
            </a:r>
            <a:r>
              <a:rPr lang="fr-FR" sz="4000" b="1" dirty="0"/>
              <a:t> the mobilisation of </a:t>
            </a:r>
            <a:r>
              <a:rPr lang="fr-FR" sz="4000" b="1" dirty="0" err="1"/>
              <a:t>their</a:t>
            </a:r>
            <a:r>
              <a:rPr lang="fr-FR" sz="4000" b="1" dirty="0"/>
              <a:t> </a:t>
            </a:r>
            <a:r>
              <a:rPr lang="fr-FR" sz="4000" b="1" dirty="0" err="1"/>
              <a:t>tax</a:t>
            </a:r>
            <a:r>
              <a:rPr lang="fr-FR" sz="4000" b="1" dirty="0"/>
              <a:t> revenue</a:t>
            </a:r>
            <a:endParaRPr lang="en-US" sz="2700" i="1" kern="1200" dirty="0">
              <a:solidFill>
                <a:prstClr val="white"/>
              </a:solidFill>
              <a:latin typeface="Gill Sans MT" panose="020B0502020104020203" pitchFamily="34" charset="0"/>
              <a:ea typeface="+mn-ea"/>
              <a:cs typeface="+mn-cs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383619F9-4B89-3645-4D0B-A35F7E0494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095472"/>
              </p:ext>
            </p:extLst>
          </p:nvPr>
        </p:nvGraphicFramePr>
        <p:xfrm>
          <a:off x="0" y="1458174"/>
          <a:ext cx="12192000" cy="3941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1449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7A76-51FB-E83E-43B0-5A77FA4850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9619" y="125211"/>
            <a:ext cx="11326281" cy="1427085"/>
          </a:xfrm>
        </p:spPr>
        <p:txBody>
          <a:bodyPr>
            <a:noAutofit/>
          </a:bodyPr>
          <a:lstStyle/>
          <a:p>
            <a:pPr lvl="0"/>
            <a:r>
              <a:rPr lang="fr-FR" sz="3600" b="1" dirty="0"/>
              <a:t>Observation 3: Communes </a:t>
            </a:r>
            <a:r>
              <a:rPr lang="fr-FR" sz="3600" b="1" dirty="0" err="1"/>
              <a:t>improve</a:t>
            </a:r>
            <a:r>
              <a:rPr lang="fr-FR" sz="3600" b="1" dirty="0"/>
              <a:t> the mobilisation of </a:t>
            </a:r>
            <a:r>
              <a:rPr lang="fr-FR" sz="3600" b="1" dirty="0" err="1"/>
              <a:t>their</a:t>
            </a:r>
            <a:r>
              <a:rPr lang="fr-FR" sz="3600" b="1" dirty="0"/>
              <a:t> </a:t>
            </a:r>
            <a:r>
              <a:rPr lang="fr-FR" sz="3600" b="1" dirty="0" err="1"/>
              <a:t>tax</a:t>
            </a:r>
            <a:r>
              <a:rPr lang="fr-FR" sz="3600" b="1" dirty="0"/>
              <a:t> revenue</a:t>
            </a:r>
            <a:br>
              <a:rPr lang="en-US" sz="3600" kern="1200" dirty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</a:br>
            <a:br>
              <a:rPr lang="en-US" sz="3600" kern="1200" dirty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</a:br>
            <a:r>
              <a:rPr lang="en-US" sz="2800" i="1" kern="1200" dirty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Challenges experienced and solutions </a:t>
            </a:r>
            <a:endParaRPr lang="en-N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6337-FFC8-0AAA-4FFC-D16D1A881D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920" y="2462478"/>
            <a:ext cx="7382576" cy="3676850"/>
          </a:xfrm>
        </p:spPr>
        <p:txBody>
          <a:bodyPr>
            <a:normAutofit/>
          </a:bodyPr>
          <a:lstStyle/>
          <a:p>
            <a:pPr marL="259118" indent="-259118">
              <a:buFont typeface="Wingdings" panose="05000000000000000000" pitchFamily="2" charset="2"/>
              <a:buChar char="q"/>
            </a:pPr>
            <a:r>
              <a:rPr lang="en-US" dirty="0">
                <a:latin typeface="Gill Sans MT" panose="020B0502020104020203" pitchFamily="34" charset="0"/>
              </a:rPr>
              <a:t>Lack of political will of the Mayor to mobilize tax revenues. </a:t>
            </a:r>
          </a:p>
          <a:p>
            <a:pPr marL="259118" indent="-259118">
              <a:buFont typeface="Wingdings" panose="05000000000000000000" pitchFamily="2" charset="2"/>
              <a:buChar char="q"/>
            </a:pPr>
            <a:r>
              <a:rPr lang="en-US" dirty="0">
                <a:latin typeface="Gill Sans MT" panose="020B0502020104020203" pitchFamily="34" charset="0"/>
              </a:rPr>
              <a:t>Lack of capacity of the commune tax agents to mobilize tax revenue.</a:t>
            </a:r>
          </a:p>
          <a:p>
            <a:pPr marL="259118" indent="-259118">
              <a:buFont typeface="Wingdings" panose="05000000000000000000" pitchFamily="2" charset="2"/>
              <a:buChar char="q"/>
            </a:pPr>
            <a:r>
              <a:rPr lang="en-US" dirty="0">
                <a:latin typeface="Gill Sans MT" panose="020B0502020104020203" pitchFamily="34" charset="0"/>
              </a:rPr>
              <a:t>Lack of ideas to motivate community to pay taxes</a:t>
            </a:r>
          </a:p>
          <a:p>
            <a:pPr marL="259118" indent="-259118">
              <a:buFont typeface="Wingdings" panose="05000000000000000000" pitchFamily="2" charset="2"/>
              <a:buChar char="q"/>
            </a:pPr>
            <a:endParaRPr lang="fr-FR" dirty="0">
              <a:latin typeface="Gill Sans MT" panose="020B0502020104020203" pitchFamily="34" charset="0"/>
            </a:endParaRPr>
          </a:p>
          <a:p>
            <a:pPr marL="725531" lvl="1" indent="-310942">
              <a:buFont typeface="Wingdings" panose="05000000000000000000" pitchFamily="2" charset="2"/>
              <a:buChar char="ü"/>
            </a:pPr>
            <a:r>
              <a:rPr lang="fr-FR" dirty="0">
                <a:latin typeface="Gill Sans MT" panose="020B0502020104020203" pitchFamily="34" charset="0"/>
              </a:rPr>
              <a:t>The </a:t>
            </a:r>
            <a:r>
              <a:rPr lang="fr-FR" dirty="0" err="1">
                <a:latin typeface="Gill Sans MT" panose="020B0502020104020203" pitchFamily="34" charset="0"/>
              </a:rPr>
              <a:t>Regional</a:t>
            </a:r>
            <a:r>
              <a:rPr lang="fr-FR" dirty="0">
                <a:latin typeface="Gill Sans MT" panose="020B0502020104020203" pitchFamily="34" charset="0"/>
              </a:rPr>
              <a:t> Budget Unit </a:t>
            </a:r>
            <a:r>
              <a:rPr lang="fr-FR" dirty="0" err="1">
                <a:latin typeface="Gill Sans MT" panose="020B0502020104020203" pitchFamily="34" charset="0"/>
              </a:rPr>
              <a:t>trained</a:t>
            </a:r>
            <a:r>
              <a:rPr lang="fr-FR" dirty="0">
                <a:latin typeface="Gill Sans MT" panose="020B0502020104020203" pitchFamily="34" charset="0"/>
              </a:rPr>
              <a:t> commune </a:t>
            </a:r>
            <a:r>
              <a:rPr lang="fr-FR" dirty="0" err="1">
                <a:latin typeface="Gill Sans MT" panose="020B0502020104020203" pitchFamily="34" charset="0"/>
              </a:rPr>
              <a:t>tax</a:t>
            </a:r>
            <a:r>
              <a:rPr lang="fr-FR" dirty="0">
                <a:latin typeface="Gill Sans MT" panose="020B0502020104020203" pitchFamily="34" charset="0"/>
              </a:rPr>
              <a:t> agents and </a:t>
            </a:r>
            <a:r>
              <a:rPr lang="fr-FR" dirty="0" err="1">
                <a:latin typeface="Gill Sans MT" panose="020B0502020104020203" pitchFamily="34" charset="0"/>
              </a:rPr>
              <a:t>coached</a:t>
            </a:r>
            <a:r>
              <a:rPr lang="fr-FR" dirty="0">
                <a:latin typeface="Gill Sans MT" panose="020B0502020104020203" pitchFamily="34" charset="0"/>
              </a:rPr>
              <a:t> communes on </a:t>
            </a:r>
            <a:r>
              <a:rPr lang="fr-FR" dirty="0" err="1">
                <a:latin typeface="Gill Sans MT" panose="020B0502020104020203" pitchFamily="34" charset="0"/>
              </a:rPr>
              <a:t>tax</a:t>
            </a:r>
            <a:r>
              <a:rPr lang="fr-FR" dirty="0">
                <a:latin typeface="Gill Sans MT" panose="020B0502020104020203" pitchFamily="34" charset="0"/>
              </a:rPr>
              <a:t> revenue </a:t>
            </a:r>
            <a:r>
              <a:rPr lang="fr-FR" dirty="0" err="1">
                <a:latin typeface="Gill Sans MT" panose="020B0502020104020203" pitchFamily="34" charset="0"/>
              </a:rPr>
              <a:t>mobilization</a:t>
            </a:r>
            <a:r>
              <a:rPr lang="fr-FR" dirty="0">
                <a:latin typeface="Gill Sans MT" panose="020B0502020104020203" pitchFamily="34" charset="0"/>
              </a:rPr>
              <a:t>. </a:t>
            </a:r>
          </a:p>
          <a:p>
            <a:pPr marL="725531" lvl="1" indent="-310942">
              <a:buFont typeface="Wingdings" panose="05000000000000000000" pitchFamily="2" charset="2"/>
              <a:buChar char="ü"/>
            </a:pPr>
            <a:r>
              <a:rPr lang="en-US" dirty="0">
                <a:latin typeface="Gill Sans MT" panose="020B0502020104020203" pitchFamily="34" charset="0"/>
              </a:rPr>
              <a:t>RANO WASH facilitated exchange of good practices between communes on tax revenue mobilization.</a:t>
            </a:r>
            <a:endParaRPr lang="en-US" sz="2400" dirty="0">
              <a:latin typeface="Lat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7A9EC2-0DA5-0D84-4500-B1B3701A36C3}"/>
              </a:ext>
            </a:extLst>
          </p:cNvPr>
          <p:cNvSpPr/>
          <p:nvPr/>
        </p:nvSpPr>
        <p:spPr>
          <a:xfrm>
            <a:off x="7504496" y="1228067"/>
            <a:ext cx="4466122" cy="4911261"/>
          </a:xfrm>
          <a:prstGeom prst="rect">
            <a:avLst/>
          </a:prstGeom>
          <a:solidFill>
            <a:srgbClr val="009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7C3C93BA-6E0B-176E-0F4D-AE906562B585}"/>
              </a:ext>
            </a:extLst>
          </p:cNvPr>
          <p:cNvSpPr txBox="1"/>
          <p:nvPr/>
        </p:nvSpPr>
        <p:spPr>
          <a:xfrm>
            <a:off x="7716252" y="1338014"/>
            <a:ext cx="39243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taxes collected by 1 commune in the first year:</a:t>
            </a:r>
          </a:p>
          <a:p>
            <a:pPr marL="259118" indent="-259118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Wood </a:t>
            </a:r>
          </a:p>
          <a:p>
            <a:pPr marL="259118" indent="-259118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products </a:t>
            </a:r>
          </a:p>
          <a:p>
            <a:pPr marL="259118" indent="-259118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Tourist taxes</a:t>
            </a:r>
          </a:p>
          <a:p>
            <a:pPr marL="259118" indent="-259118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Slaughter</a:t>
            </a:r>
          </a:p>
          <a:p>
            <a:pPr marL="259118" indent="-259118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Docking fees</a:t>
            </a:r>
          </a:p>
          <a:p>
            <a:pPr marL="259118" indent="-259118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service operators' 8% fees</a:t>
            </a:r>
          </a:p>
          <a:p>
            <a:pPr marL="259118" indent="-259118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Certification </a:t>
            </a:r>
          </a:p>
          <a:p>
            <a:pPr marL="259118" indent="-259118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Authorization of landfill</a:t>
            </a:r>
          </a:p>
          <a:p>
            <a:pPr marL="259118" indent="-259118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Customary ceremonies</a:t>
            </a:r>
          </a:p>
          <a:p>
            <a:pPr marL="259118" indent="-259118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Synthetic tax and license</a:t>
            </a:r>
          </a:p>
          <a:p>
            <a:pPr marL="259118" indent="-259118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Beach and market fees</a:t>
            </a:r>
          </a:p>
          <a:p>
            <a:pPr marL="259118" indent="-259118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Fines </a:t>
            </a:r>
          </a:p>
          <a:p>
            <a:pPr marL="259118" indent="-259118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Impoundment fee</a:t>
            </a:r>
          </a:p>
          <a:p>
            <a:pPr marL="259118" indent="-259118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Bovine identification form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9461C97-5DCF-8F82-64DC-1C0EFB34FB91}"/>
              </a:ext>
            </a:extLst>
          </p:cNvPr>
          <p:cNvCxnSpPr>
            <a:cxnSpLocks/>
          </p:cNvCxnSpPr>
          <p:nvPr/>
        </p:nvCxnSpPr>
        <p:spPr>
          <a:xfrm>
            <a:off x="-787400" y="3939807"/>
            <a:ext cx="8192776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64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11">
            <a:extLst>
              <a:ext uri="{FF2B5EF4-FFF2-40B4-BE49-F238E27FC236}">
                <a16:creationId xmlns:a16="http://schemas.microsoft.com/office/drawing/2014/main" id="{BD85781C-6095-2B6D-7063-8B3834DAD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364672"/>
              </p:ext>
            </p:extLst>
          </p:nvPr>
        </p:nvGraphicFramePr>
        <p:xfrm>
          <a:off x="320040" y="1196519"/>
          <a:ext cx="11372850" cy="5467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re 7">
            <a:extLst>
              <a:ext uri="{FF2B5EF4-FFF2-40B4-BE49-F238E27FC236}">
                <a16:creationId xmlns:a16="http://schemas.microsoft.com/office/drawing/2014/main" id="{B41F245E-01EE-8470-34B9-8F5A66D59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249981"/>
            <a:ext cx="11551920" cy="1185119"/>
          </a:xfrm>
        </p:spPr>
        <p:txBody>
          <a:bodyPr>
            <a:normAutofit fontScale="90000"/>
          </a:bodyPr>
          <a:lstStyle/>
          <a:p>
            <a:pPr lvl="0"/>
            <a:r>
              <a:rPr lang="fr-FR" sz="4000" b="1" dirty="0"/>
              <a:t>Observation 4: Communes </a:t>
            </a:r>
            <a:r>
              <a:rPr lang="fr-FR" sz="4000" b="1" dirty="0" err="1"/>
              <a:t>implement</a:t>
            </a:r>
            <a:r>
              <a:rPr lang="fr-FR" sz="4000" b="1" dirty="0"/>
              <a:t> WASH programs and </a:t>
            </a:r>
            <a:r>
              <a:rPr lang="fr-FR" sz="4000" b="1" dirty="0" err="1"/>
              <a:t>improve</a:t>
            </a:r>
            <a:r>
              <a:rPr lang="fr-FR" sz="4000" b="1" dirty="0"/>
              <a:t> </a:t>
            </a:r>
            <a:r>
              <a:rPr lang="fr-FR" sz="4000" b="1" dirty="0" err="1"/>
              <a:t>transparency</a:t>
            </a:r>
            <a:br>
              <a:rPr lang="fr-FR" sz="4000" dirty="0"/>
            </a:br>
            <a:br>
              <a:rPr lang="fr-FR" sz="3200" b="1" dirty="0">
                <a:solidFill>
                  <a:srgbClr val="009EDF"/>
                </a:solidFill>
                <a:latin typeface="Gill Sans MT" panose="020B0502020104020203" pitchFamily="34" charset="0"/>
              </a:rPr>
            </a:br>
            <a:br>
              <a:rPr lang="en-NL" dirty="0"/>
            </a:br>
            <a:endParaRPr lang="fr-MG" dirty="0"/>
          </a:p>
        </p:txBody>
      </p:sp>
      <p:sp>
        <p:nvSpPr>
          <p:cNvPr id="2" name="ZoneTexte 14">
            <a:extLst>
              <a:ext uri="{FF2B5EF4-FFF2-40B4-BE49-F238E27FC236}">
                <a16:creationId xmlns:a16="http://schemas.microsoft.com/office/drawing/2014/main" id="{ACB35708-5475-E29F-50DC-CC21E0B29240}"/>
              </a:ext>
            </a:extLst>
          </p:cNvPr>
          <p:cNvSpPr txBox="1"/>
          <p:nvPr/>
        </p:nvSpPr>
        <p:spPr>
          <a:xfrm>
            <a:off x="302895" y="5478345"/>
            <a:ext cx="111843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589" indent="-414589" defTabSz="829178">
              <a:buFont typeface="Wingdings" panose="05000000000000000000" pitchFamily="2" charset="2"/>
              <a:buChar char="ü"/>
              <a:defRPr/>
            </a:pPr>
            <a:r>
              <a:rPr lang="en-US" sz="2000" kern="0" dirty="0">
                <a:solidFill>
                  <a:srgbClr val="FFFFFF"/>
                </a:solidFill>
                <a:latin typeface="Gill Sans MT" panose="020B0502020104020203" pitchFamily="34" charset="0"/>
                <a:ea typeface="Lato" pitchFamily="34"/>
                <a:cs typeface="Lato" pitchFamily="34"/>
              </a:rPr>
              <a:t>Improved tax collection from private water providers/managers</a:t>
            </a:r>
          </a:p>
          <a:p>
            <a:pPr marL="414589" indent="-414589" defTabSz="829178">
              <a:buFont typeface="Wingdings" panose="05000000000000000000" pitchFamily="2" charset="2"/>
              <a:buChar char="ü"/>
              <a:defRPr/>
            </a:pPr>
            <a:r>
              <a:rPr lang="en-US" sz="2000" kern="0" dirty="0">
                <a:solidFill>
                  <a:srgbClr val="FFFFFF"/>
                </a:solidFill>
                <a:latin typeface="Gill Sans MT" panose="020B0502020104020203" pitchFamily="34" charset="0"/>
                <a:ea typeface="Lato" pitchFamily="34"/>
                <a:cs typeface="Lato" pitchFamily="34"/>
              </a:rPr>
              <a:t>Obtained technical and financial information about the water supply schemes,</a:t>
            </a:r>
            <a:br>
              <a:rPr lang="en-US" sz="2000" kern="0" dirty="0">
                <a:solidFill>
                  <a:srgbClr val="FFFFFF"/>
                </a:solidFill>
                <a:latin typeface="Gill Sans MT" panose="020B0502020104020203" pitchFamily="34" charset="0"/>
                <a:ea typeface="Lato" pitchFamily="34"/>
                <a:cs typeface="Lato" pitchFamily="34"/>
              </a:rPr>
            </a:br>
            <a:r>
              <a:rPr lang="en-US" sz="2000" kern="0" dirty="0">
                <a:solidFill>
                  <a:srgbClr val="FFFFFF"/>
                </a:solidFill>
                <a:latin typeface="Gill Sans MT" panose="020B0502020104020203" pitchFamily="34" charset="0"/>
                <a:ea typeface="Lato" pitchFamily="34"/>
                <a:cs typeface="Lato" pitchFamily="34"/>
              </a:rPr>
              <a:t>to help commune to oversee service quality and service provider to improve.</a:t>
            </a:r>
            <a:br>
              <a:rPr lang="en-US" sz="2000" kern="0" dirty="0">
                <a:solidFill>
                  <a:srgbClr val="FFFFFF"/>
                </a:solidFill>
                <a:latin typeface="Gill Sans MT" panose="020B0502020104020203" pitchFamily="34" charset="0"/>
                <a:ea typeface="Lato" pitchFamily="34"/>
                <a:cs typeface="Lato" pitchFamily="34"/>
              </a:rPr>
            </a:br>
            <a:r>
              <a:rPr lang="en-US" sz="2000" kern="0" dirty="0">
                <a:solidFill>
                  <a:srgbClr val="FFFFFF"/>
                </a:solidFill>
                <a:latin typeface="Gill Sans MT" panose="020B0502020104020203" pitchFamily="34" charset="0"/>
                <a:ea typeface="Lato" pitchFamily="34"/>
                <a:cs typeface="Lato" pitchFamily="34"/>
              </a:rPr>
              <a:t>These performances are shared at regional level and at communal level.</a:t>
            </a:r>
          </a:p>
          <a:p>
            <a:pPr defTabSz="829178">
              <a:defRPr/>
            </a:pPr>
            <a:r>
              <a:rPr lang="en-US" sz="2000" kern="0" dirty="0">
                <a:solidFill>
                  <a:srgbClr val="FFFFFF"/>
                </a:solidFill>
                <a:latin typeface="Gill Sans MT" panose="020B0502020104020203" pitchFamily="34" charset="0"/>
                <a:ea typeface="Lato" pitchFamily="34"/>
                <a:cs typeface="Lato" pitchFamily="34"/>
              </a:rPr>
              <a:t>	</a:t>
            </a:r>
            <a:endParaRPr lang="fr-FR" sz="2000" kern="0" dirty="0">
              <a:solidFill>
                <a:srgbClr val="FFFFFF"/>
              </a:solidFill>
              <a:latin typeface="Gill Sans MT" panose="020B0502020104020203" pitchFamily="34" charset="0"/>
              <a:ea typeface="Lato" pitchFamily="34"/>
              <a:cs typeface="Lato" pitchFamily="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D8739-FA64-4E82-B3EB-BC5035568270}"/>
              </a:ext>
            </a:extLst>
          </p:cNvPr>
          <p:cNvSpPr txBox="1"/>
          <p:nvPr/>
        </p:nvSpPr>
        <p:spPr>
          <a:xfrm>
            <a:off x="302895" y="1351169"/>
            <a:ext cx="102984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kern="1200" dirty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Regional Directorate of the </a:t>
            </a:r>
            <a:r>
              <a:rPr lang="en-US" sz="2400" i="1" kern="1200" dirty="0" err="1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MoWASH</a:t>
            </a:r>
            <a:r>
              <a:rPr lang="en-US" sz="2400" i="1" kern="1200" dirty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 (DREAH) increased their technical and financial monitoring of water service providers/managers (STEFI) to strengthen transparency and the collection of municipal fees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86785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80F5-0A94-1B2E-5D00-732B626975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820" y="448011"/>
            <a:ext cx="11434302" cy="935998"/>
          </a:xfrm>
        </p:spPr>
        <p:txBody>
          <a:bodyPr>
            <a:normAutofit fontScale="90000"/>
          </a:bodyPr>
          <a:lstStyle/>
          <a:p>
            <a:pPr lvl="0"/>
            <a:r>
              <a:rPr lang="fr-FR" sz="3600" b="1" i="0" dirty="0">
                <a:latin typeface="Gill Sans MT" panose="020B0502020104020203" pitchFamily="34" charset="0"/>
              </a:rPr>
              <a:t>Observation 5: Communes engage </a:t>
            </a:r>
            <a:r>
              <a:rPr lang="fr-FR" sz="3600" b="1" i="0" dirty="0" err="1">
                <a:latin typeface="Gill Sans MT" panose="020B0502020104020203" pitchFamily="34" charset="0"/>
              </a:rPr>
              <a:t>with</a:t>
            </a:r>
            <a:r>
              <a:rPr lang="fr-FR" sz="3600" b="1" i="0" dirty="0">
                <a:latin typeface="Gill Sans MT" panose="020B0502020104020203" pitchFamily="34" charset="0"/>
              </a:rPr>
              <a:t> the </a:t>
            </a:r>
            <a:r>
              <a:rPr lang="fr-FR" sz="3600" b="1" i="0" dirty="0" err="1">
                <a:latin typeface="Gill Sans MT" panose="020B0502020104020203" pitchFamily="34" charset="0"/>
              </a:rPr>
              <a:t>private</a:t>
            </a:r>
            <a:r>
              <a:rPr lang="fr-FR" sz="3600" b="1" i="0" dirty="0">
                <a:latin typeface="Gill Sans MT" panose="020B0502020104020203" pitchFamily="34" charset="0"/>
              </a:rPr>
              <a:t> </a:t>
            </a:r>
            <a:r>
              <a:rPr lang="fr-FR" sz="3600" b="1" i="0" dirty="0" err="1">
                <a:latin typeface="Gill Sans MT" panose="020B0502020104020203" pitchFamily="34" charset="0"/>
              </a:rPr>
              <a:t>sector</a:t>
            </a:r>
            <a:endParaRPr lang="en-GB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0AF50-13DD-1ABF-30A1-71725D4F23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0997" y="1851542"/>
            <a:ext cx="3856073" cy="5146157"/>
          </a:xfrm>
        </p:spPr>
        <p:txBody>
          <a:bodyPr>
            <a:normAutofit fontScale="77500" lnSpcReduction="20000"/>
          </a:bodyPr>
          <a:lstStyle/>
          <a:p>
            <a:pPr marL="310942" indent="-310942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Provision of materials for the project and co-financing of the work by the commune, the private sector, and other development actors (Commune 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Mandialaza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case)</a:t>
            </a:r>
          </a:p>
          <a:p>
            <a:pPr marL="310942" indent="-310942">
              <a:buFont typeface="Arial" panose="020B0604020202020204" pitchFamily="34" charset="0"/>
              <a:buChar char="•"/>
            </a:pPr>
            <a:endParaRPr lang="en-US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10942" indent="-310942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Co-funding with high participation of the municipality </a:t>
            </a:r>
            <a:b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(Commune 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Sendrasoa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Case)</a:t>
            </a:r>
          </a:p>
          <a:p>
            <a:pPr marL="310942" indent="-310942">
              <a:buFont typeface="Arial" panose="020B0604020202020204" pitchFamily="34" charset="0"/>
              <a:buChar char="•"/>
            </a:pPr>
            <a:endParaRPr lang="en-US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10942" indent="-310942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Co-funding with high participation of the private sector</a:t>
            </a:r>
            <a:b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(Commune 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Ihazoara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Case)</a:t>
            </a:r>
          </a:p>
          <a:p>
            <a:pPr marL="310942" indent="-310942">
              <a:buFont typeface="Arial" panose="020B0604020202020204" pitchFamily="34" charset="0"/>
              <a:buChar char="•"/>
            </a:pPr>
            <a:endParaRPr lang="en-US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10942" indent="-310942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Support of private sector to access the commune market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5CAEED7-9C9A-FDC5-E818-F44AB8E057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774183"/>
              </p:ext>
            </p:extLst>
          </p:nvPr>
        </p:nvGraphicFramePr>
        <p:xfrm>
          <a:off x="4065715" y="1447887"/>
          <a:ext cx="4025477" cy="1868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4">
            <a:extLst>
              <a:ext uri="{FF2B5EF4-FFF2-40B4-BE49-F238E27FC236}">
                <a16:creationId xmlns:a16="http://schemas.microsoft.com/office/drawing/2014/main" id="{7F01BC76-EDB7-8C76-2A12-6E9309BE1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001945"/>
              </p:ext>
            </p:extLst>
          </p:nvPr>
        </p:nvGraphicFramePr>
        <p:xfrm>
          <a:off x="4288480" y="4722631"/>
          <a:ext cx="3685231" cy="1807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744A93BE-F53A-F614-7B7C-3B83E39F5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868060"/>
              </p:ext>
            </p:extLst>
          </p:nvPr>
        </p:nvGraphicFramePr>
        <p:xfrm>
          <a:off x="3948232" y="3018825"/>
          <a:ext cx="4025479" cy="1807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4607E6F9-398A-CF29-2D55-AB19F46C707D}"/>
              </a:ext>
            </a:extLst>
          </p:cNvPr>
          <p:cNvSpPr txBox="1"/>
          <p:nvPr/>
        </p:nvSpPr>
        <p:spPr>
          <a:xfrm>
            <a:off x="8243769" y="1174854"/>
            <a:ext cx="3781336" cy="563231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RW supported communes to have dialogue with private 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s</a:t>
            </a:r>
            <a:r>
              <a:rPr lang="en-US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ector actors to:</a:t>
            </a:r>
          </a:p>
          <a:p>
            <a:endParaRPr lang="en-US" b="0" i="0" dirty="0">
              <a:solidFill>
                <a:schemeClr val="bg1"/>
              </a:solidFill>
              <a:effectLst/>
              <a:latin typeface="Gill Sans MT" panose="020B0502020104020203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Develop technical documents (project document, business plan, …) </a:t>
            </a:r>
          </a:p>
          <a:p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Prepare the municipality to "sell" the potential services, model potential financial yields, and optimize performance</a:t>
            </a:r>
          </a:p>
          <a:p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lvl="1"/>
            <a:r>
              <a:rPr lang="en-US" dirty="0" err="1">
                <a:solidFill>
                  <a:schemeClr val="bg1"/>
                </a:solidFill>
                <a:latin typeface="Gill Sans MT" panose="020B0502020104020203" pitchFamily="34" charset="0"/>
              </a:rPr>
              <a:t>Organise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business to business (B2B) fairs.</a:t>
            </a:r>
          </a:p>
          <a:p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Support the two parties to establish agreement on the construction, extension, and management of the drinking water services</a:t>
            </a:r>
          </a:p>
        </p:txBody>
      </p:sp>
    </p:spTree>
    <p:extLst>
      <p:ext uri="{BB962C8B-B14F-4D97-AF65-F5344CB8AC3E}">
        <p14:creationId xmlns:p14="http://schemas.microsoft.com/office/powerpoint/2010/main" val="4113218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91F5E39-6D32-FE4C-E401-9D25F13D78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5016" y="5442478"/>
            <a:ext cx="11781968" cy="1415522"/>
          </a:xfrm>
        </p:spPr>
        <p:txBody>
          <a:bodyPr>
            <a:normAutofit fontScale="92500"/>
          </a:bodyPr>
          <a:lstStyle/>
          <a:p>
            <a:pPr marL="457200" lvl="0" indent="-457200">
              <a:buSzPct val="100000"/>
              <a:buAutoNum type="arabicPeriod"/>
            </a:pPr>
            <a:r>
              <a:rPr lang="en-US" sz="2400" dirty="0"/>
              <a:t>Excel tools used to calculate life cycle costs</a:t>
            </a:r>
          </a:p>
          <a:p>
            <a:pPr marL="457200" lvl="0" indent="-457200">
              <a:buSzPct val="100000"/>
              <a:buAutoNum type="arabicPeriod"/>
            </a:pPr>
            <a:r>
              <a:rPr lang="en-US" sz="2400" dirty="0"/>
              <a:t>Models developed - cost references managed/updated by the Ministry teams</a:t>
            </a:r>
          </a:p>
          <a:p>
            <a:pPr marL="457200" lvl="0" indent="-457200">
              <a:buSzPct val="100000"/>
              <a:buAutoNum type="arabicPeriod"/>
            </a:pPr>
            <a:r>
              <a:rPr lang="en-US" sz="2400" dirty="0"/>
              <a:t>Tools managed by Commune with annual update to help them during budgeting process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1FC65AA-81CC-F0E3-8AA6-B09F765F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" y="209764"/>
            <a:ext cx="11988799" cy="549349"/>
          </a:xfrm>
        </p:spPr>
        <p:txBody>
          <a:bodyPr>
            <a:noAutofit/>
          </a:bodyPr>
          <a:lstStyle/>
          <a:p>
            <a:pPr lvl="0"/>
            <a:r>
              <a:rPr lang="fr-FR" sz="3400" b="1" kern="1200" dirty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Observation 6: Communes </a:t>
            </a:r>
            <a:r>
              <a:rPr lang="fr-FR" sz="3400" b="1" kern="1200" dirty="0" err="1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improve</a:t>
            </a:r>
            <a:r>
              <a:rPr lang="fr-FR" sz="3400" b="1" kern="1200" dirty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fr-FR" sz="3400" b="1" kern="1200" dirty="0" err="1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their</a:t>
            </a:r>
            <a:r>
              <a:rPr lang="fr-FR" sz="3400" b="1" kern="1200" dirty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fr-FR" sz="3400" b="1" kern="1200" dirty="0" err="1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financial</a:t>
            </a:r>
            <a:r>
              <a:rPr lang="fr-FR" sz="3400" b="1" kern="1200" dirty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 planning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8C3D021-297E-3907-EF5F-D6341A1419C4}"/>
              </a:ext>
            </a:extLst>
          </p:cNvPr>
          <p:cNvGrpSpPr/>
          <p:nvPr/>
        </p:nvGrpSpPr>
        <p:grpSpPr>
          <a:xfrm>
            <a:off x="0" y="859465"/>
            <a:ext cx="8139082" cy="4516935"/>
            <a:chOff x="16961" y="0"/>
            <a:chExt cx="8139082" cy="4516935"/>
          </a:xfrm>
        </p:grpSpPr>
        <p:pic>
          <p:nvPicPr>
            <p:cNvPr id="3" name="Picture 5">
              <a:extLst>
                <a:ext uri="{FF2B5EF4-FFF2-40B4-BE49-F238E27FC236}">
                  <a16:creationId xmlns:a16="http://schemas.microsoft.com/office/drawing/2014/main" id="{53BE1FD8-E7CB-70BE-C120-0074C7008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61" y="0"/>
              <a:ext cx="8137370" cy="451693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EE4C6-AA3F-7D2B-EEDD-80A886179F35}"/>
                </a:ext>
              </a:extLst>
            </p:cNvPr>
            <p:cNvSpPr/>
            <p:nvPr/>
          </p:nvSpPr>
          <p:spPr>
            <a:xfrm rot="16200000">
              <a:off x="6284712" y="1889871"/>
              <a:ext cx="3327991" cy="41467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Water coverage rate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EEECB6-65D2-739A-E08F-62263DAA1A21}"/>
                </a:ext>
              </a:extLst>
            </p:cNvPr>
            <p:cNvSpPr/>
            <p:nvPr/>
          </p:nvSpPr>
          <p:spPr>
            <a:xfrm>
              <a:off x="1290955" y="168729"/>
              <a:ext cx="5822227" cy="40542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Life Cycle Cost Estimation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DD3654-016A-2B05-7BBD-76BBA89E8CBE}"/>
                </a:ext>
              </a:extLst>
            </p:cNvPr>
            <p:cNvSpPr/>
            <p:nvPr/>
          </p:nvSpPr>
          <p:spPr>
            <a:xfrm rot="16200000">
              <a:off x="-1501876" y="1624153"/>
              <a:ext cx="3327991" cy="28170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Cost in Ariary</a:t>
              </a:r>
            </a:p>
          </p:txBody>
        </p:sp>
      </p:grpSp>
      <p:graphicFrame>
        <p:nvGraphicFramePr>
          <p:cNvPr id="14" name="Chart 4">
            <a:extLst>
              <a:ext uri="{FF2B5EF4-FFF2-40B4-BE49-F238E27FC236}">
                <a16:creationId xmlns:a16="http://schemas.microsoft.com/office/drawing/2014/main" id="{B86D6AED-FEA0-44D3-8F37-F097F04773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280811"/>
              </p:ext>
            </p:extLst>
          </p:nvPr>
        </p:nvGraphicFramePr>
        <p:xfrm>
          <a:off x="8087625" y="859465"/>
          <a:ext cx="4056028" cy="225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3">
            <a:extLst>
              <a:ext uri="{FF2B5EF4-FFF2-40B4-BE49-F238E27FC236}">
                <a16:creationId xmlns:a16="http://schemas.microsoft.com/office/drawing/2014/main" id="{B712F246-E893-4C6B-A348-2F6118F32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299379"/>
              </p:ext>
            </p:extLst>
          </p:nvPr>
        </p:nvGraphicFramePr>
        <p:xfrm>
          <a:off x="8084204" y="3111667"/>
          <a:ext cx="4056028" cy="225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6386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80F5-0A94-1B2E-5D00-732B626975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798" y="438976"/>
            <a:ext cx="10641604" cy="935998"/>
          </a:xfrm>
        </p:spPr>
        <p:txBody>
          <a:bodyPr/>
          <a:lstStyle/>
          <a:p>
            <a:pPr lvl="0"/>
            <a:r>
              <a:rPr lang="en-GB" sz="3600" b="1" dirty="0"/>
              <a:t>What has been the overall impact?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0AF50-13DD-1ABF-30A1-71725D4F23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57676"/>
            <a:ext cx="12192000" cy="4908883"/>
          </a:xfrm>
        </p:spPr>
        <p:txBody>
          <a:bodyPr>
            <a:normAutofit fontScale="85000" lnSpcReduction="20000"/>
          </a:bodyPr>
          <a:lstStyle/>
          <a:p>
            <a:pPr marL="612776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 b="1" dirty="0"/>
              <a:t>98% of the 144 communes surveyed and supported by RANO WASH now have a WASH budget. </a:t>
            </a:r>
            <a:br>
              <a:rPr lang="en-US" dirty="0"/>
            </a:br>
            <a:r>
              <a:rPr lang="en-US" dirty="0"/>
              <a:t>	Support from Regional Budget Unit was a key success factor. DREAH will need to increase its support to communes to scale up and sustain progress.</a:t>
            </a:r>
          </a:p>
          <a:p>
            <a:pPr marL="612776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 b="1" dirty="0"/>
              <a:t>255 communal-CSOs, 246 local dialogue structures (SLC), and 200 accountability mechanisms surveyed and found  functional </a:t>
            </a:r>
            <a:r>
              <a:rPr lang="en-US" sz="2100" dirty="0"/>
              <a:t>during the last three months.</a:t>
            </a:r>
            <a:br>
              <a:rPr lang="en-US" dirty="0"/>
            </a:br>
            <a:r>
              <a:rPr lang="en-US" dirty="0"/>
              <a:t>	These are local autonomous mechanisms. Commune support, regional-CSO monitoring, and district coaching can help to sustain them.</a:t>
            </a:r>
          </a:p>
          <a:p>
            <a:pPr marL="612776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 b="1" dirty="0"/>
              <a:t>Tax revenue mobilization has increased allowing communes to finance their WASH budget and other priorities</a:t>
            </a:r>
            <a:r>
              <a:rPr lang="en-US" sz="2100" dirty="0"/>
              <a:t>. </a:t>
            </a:r>
            <a:br>
              <a:rPr lang="en-US" dirty="0"/>
            </a:br>
            <a:r>
              <a:rPr lang="en-US" dirty="0"/>
              <a:t>	The regional budget directorate (DRB) will continue to support expanding the tax base progressively.</a:t>
            </a:r>
          </a:p>
          <a:p>
            <a:pPr marL="612776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 b="1" dirty="0"/>
              <a:t>Five regional WASH directorates are undertaking the Technical and Financial Follow-up (STEFI) </a:t>
            </a:r>
            <a:r>
              <a:rPr lang="en-US" sz="2100" dirty="0"/>
              <a:t>of the quality of services provided by the drinking water management and the commune.</a:t>
            </a:r>
            <a:br>
              <a:rPr lang="en-US" dirty="0"/>
            </a:br>
            <a:r>
              <a:rPr lang="en-US" dirty="0"/>
              <a:t>	Their interventions concern all private water service providers in the region and are not only related to the municipalities supported by RANO WASH.</a:t>
            </a:r>
          </a:p>
          <a:p>
            <a:pPr marL="612776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 b="1" dirty="0"/>
              <a:t>222 communes supported by RANO WASH have WASH plans </a:t>
            </a:r>
            <a:br>
              <a:rPr lang="en-US" dirty="0"/>
            </a:br>
            <a:r>
              <a:rPr lang="en-US" dirty="0"/>
              <a:t>	The regional directorate of WASH (DREAH) has provided technical support to the commune to establish these WASH plans.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7A76-51FB-E83E-43B0-5A77FA4850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9619" y="536469"/>
            <a:ext cx="10641604" cy="935998"/>
          </a:xfrm>
        </p:spPr>
        <p:txBody>
          <a:bodyPr>
            <a:normAutofit/>
          </a:bodyPr>
          <a:lstStyle/>
          <a:p>
            <a:pPr lvl="0"/>
            <a:r>
              <a:rPr lang="en-US" sz="3600" b="1" dirty="0"/>
              <a:t>How can we improve the process?</a:t>
            </a:r>
            <a:endParaRPr lang="en-NL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6337-FFC8-0AAA-4FFC-D16D1A881D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8962" y="2261937"/>
            <a:ext cx="10728099" cy="276245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buSzPct val="100000"/>
              <a:buFont typeface="Arial" pitchFamily="34"/>
              <a:buChar char="•"/>
            </a:pPr>
            <a:r>
              <a:rPr lang="en-US" sz="2400" spc="-92" dirty="0">
                <a:latin typeface="Lato"/>
                <a:cs typeface="Arial" pitchFamily="34"/>
              </a:rPr>
              <a:t>Institutionalize WASH budget monitoring by the Ministry of Decentralization and the Ministry of WASH.</a:t>
            </a:r>
          </a:p>
          <a:p>
            <a:pPr marL="342900" lvl="0" indent="-342900">
              <a:lnSpc>
                <a:spcPct val="110000"/>
              </a:lnSpc>
              <a:buSzPct val="100000"/>
              <a:buFont typeface="Arial" pitchFamily="34"/>
              <a:buChar char="•"/>
            </a:pPr>
            <a:endParaRPr lang="en-US" sz="2400" spc="-92" dirty="0">
              <a:latin typeface="Lato"/>
              <a:cs typeface="Arial" pitchFamily="34"/>
            </a:endParaRPr>
          </a:p>
          <a:p>
            <a:pPr marL="342900" lvl="0" indent="-342900">
              <a:lnSpc>
                <a:spcPct val="110000"/>
              </a:lnSpc>
              <a:buSzPct val="100000"/>
              <a:buFont typeface="Arial" pitchFamily="34"/>
              <a:buChar char="•"/>
            </a:pPr>
            <a:r>
              <a:rPr lang="en-US" sz="2400" spc="-92" dirty="0">
                <a:latin typeface="Lato"/>
                <a:cs typeface="Arial" pitchFamily="34"/>
              </a:rPr>
              <a:t>Scale up the inclusion of WASH in commune budgets and the training and coaching of communes provided by the Regional Budget Directorate in the Ministry of Finance.</a:t>
            </a:r>
          </a:p>
        </p:txBody>
      </p:sp>
    </p:spTree>
    <p:extLst>
      <p:ext uri="{BB962C8B-B14F-4D97-AF65-F5344CB8AC3E}">
        <p14:creationId xmlns:p14="http://schemas.microsoft.com/office/powerpoint/2010/main" val="2120914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bg>
      <p:bgPr>
        <a:solidFill>
          <a:srgbClr val="5717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A picture containing outdoor, person, ground&#10;&#10;Description automatically generated">
            <a:extLst>
              <a:ext uri="{FF2B5EF4-FFF2-40B4-BE49-F238E27FC236}">
                <a16:creationId xmlns:a16="http://schemas.microsoft.com/office/drawing/2014/main" id="{09CFCAE7-C53F-6CB0-B245-02DE6B5CCF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80" y="340685"/>
            <a:ext cx="9321685" cy="6202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C6933FE1-9E98-D4F8-2ECF-0BB524677A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5863" y="3810003"/>
            <a:ext cx="2265717" cy="935998"/>
          </a:xfrm>
        </p:spPr>
        <p:txBody>
          <a:bodyPr>
            <a:noAutofit/>
          </a:bodyPr>
          <a:lstStyle/>
          <a:p>
            <a:pPr lvl="0"/>
            <a:r>
              <a:rPr lang="en-GB" sz="4400" dirty="0" err="1"/>
              <a:t>Misaotra</a:t>
            </a:r>
            <a:r>
              <a:rPr lang="en-GB" sz="4400" dirty="0"/>
              <a:t> </a:t>
            </a:r>
            <a:r>
              <a:rPr lang="en-GB" sz="4400" dirty="0" err="1"/>
              <a:t>betsaka</a:t>
            </a:r>
            <a:r>
              <a:rPr lang="en-GB" sz="4400" dirty="0"/>
              <a:t>!</a:t>
            </a:r>
            <a:br>
              <a:rPr lang="en-GB" sz="4400" dirty="0"/>
            </a:br>
            <a:r>
              <a:rPr lang="en-GB" sz="3200" dirty="0"/>
              <a:t>(Thank you!)</a:t>
            </a:r>
            <a:endParaRPr lang="en-GB" sz="4400" dirty="0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9BE8977C-D9F3-1C90-FB29-DC29209B3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1" y="653238"/>
            <a:ext cx="1813364" cy="544013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000000">
                <a:alpha val="20000"/>
              </a:srgbClr>
            </a:outerShdw>
          </a:effectLst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77A1F379-6751-071E-72D9-BA5E2583C4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4118" y="1941390"/>
            <a:ext cx="1288471" cy="755440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7A76-51FB-E83E-43B0-5A77FA4850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9619" y="536469"/>
            <a:ext cx="10641604" cy="935998"/>
          </a:xfrm>
        </p:spPr>
        <p:txBody>
          <a:bodyPr>
            <a:normAutofit/>
          </a:bodyPr>
          <a:lstStyle/>
          <a:p>
            <a:pPr lvl="0"/>
            <a:r>
              <a:rPr lang="en-US" sz="3600" b="1" dirty="0"/>
              <a:t>RANO WASH project overview</a:t>
            </a:r>
            <a:endParaRPr lang="en-NL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6337-FFC8-0AAA-4FFC-D16D1A881D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9158" y="1472468"/>
            <a:ext cx="6280821" cy="498548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buSzPct val="100000"/>
              <a:buFont typeface="Arial" pitchFamily="34"/>
              <a:buChar char="•"/>
            </a:pPr>
            <a:r>
              <a:rPr lang="en-US" sz="1900" spc="-92" dirty="0">
                <a:latin typeface="Lato"/>
                <a:cs typeface="Arial" pitchFamily="34"/>
              </a:rPr>
              <a:t>RANO WASH (RW): Rural Access to New Opportunities in Water, Sanitation,  and Hygiene</a:t>
            </a:r>
          </a:p>
          <a:p>
            <a:pPr marL="342900" lvl="0" indent="-342900">
              <a:lnSpc>
                <a:spcPct val="110000"/>
              </a:lnSpc>
              <a:buSzPct val="100000"/>
              <a:buFont typeface="Arial" pitchFamily="34"/>
              <a:buChar char="•"/>
            </a:pPr>
            <a:r>
              <a:rPr lang="en-US" sz="1900" spc="-92" dirty="0">
                <a:latin typeface="Lato"/>
                <a:cs typeface="Arial" pitchFamily="34"/>
              </a:rPr>
              <a:t> </a:t>
            </a:r>
            <a:r>
              <a:rPr lang="en-GB" sz="1900" dirty="0"/>
              <a:t>A six-year project: June 2017 to June 2023 (includes one year extension)</a:t>
            </a:r>
          </a:p>
          <a:p>
            <a:pPr marL="342900" lvl="0" indent="-342900">
              <a:lnSpc>
                <a:spcPct val="110000"/>
              </a:lnSpc>
              <a:buSzPct val="100000"/>
              <a:buFont typeface="Arial" pitchFamily="34"/>
              <a:buChar char="•"/>
            </a:pPr>
            <a:r>
              <a:rPr lang="en-GB" sz="1900" dirty="0">
                <a:latin typeface="Lato"/>
              </a:rPr>
              <a:t>Implemented by a </a:t>
            </a:r>
            <a:r>
              <a:rPr lang="en-US" sz="1900" dirty="0">
                <a:latin typeface="Lato"/>
              </a:rPr>
              <a:t>consortium led by CARE International and composed of CARE, Catholic Relief </a:t>
            </a:r>
            <a:r>
              <a:rPr lang="en-US" sz="1900" dirty="0" err="1">
                <a:latin typeface="Lato"/>
              </a:rPr>
              <a:t>Servies</a:t>
            </a:r>
            <a:r>
              <a:rPr lang="en-US" sz="1900" dirty="0">
                <a:latin typeface="Lato"/>
              </a:rPr>
              <a:t> (CRS), WaterAid, and two Malagasy WASH Enterprises: Bush Proof and Sandandrano</a:t>
            </a:r>
          </a:p>
          <a:p>
            <a:pPr marL="342900" lvl="0" indent="-342900">
              <a:lnSpc>
                <a:spcPct val="110000"/>
              </a:lnSpc>
              <a:buSzPct val="100000"/>
              <a:buFont typeface="Arial" pitchFamily="34"/>
              <a:buChar char="•"/>
            </a:pPr>
            <a:r>
              <a:rPr lang="en-US" sz="1900" dirty="0">
                <a:latin typeface="Lato"/>
              </a:rPr>
              <a:t>Budget: 33 million USD (USAID)</a:t>
            </a:r>
          </a:p>
          <a:p>
            <a:pPr marL="342900" lvl="0" indent="-342900">
              <a:lnSpc>
                <a:spcPct val="110000"/>
              </a:lnSpc>
              <a:buSzPct val="100000"/>
              <a:buFont typeface="Arial" pitchFamily="34"/>
              <a:buChar char="•"/>
            </a:pPr>
            <a:r>
              <a:rPr lang="en-US" sz="1900" dirty="0">
                <a:latin typeface="Lato"/>
              </a:rPr>
              <a:t>Intervention areas: seven regions of Madagascar and 250 rural municipalities </a:t>
            </a:r>
          </a:p>
        </p:txBody>
      </p:sp>
      <p:pic>
        <p:nvPicPr>
          <p:cNvPr id="4" name="Image 31">
            <a:extLst>
              <a:ext uri="{FF2B5EF4-FFF2-40B4-BE49-F238E27FC236}">
                <a16:creationId xmlns:a16="http://schemas.microsoft.com/office/drawing/2014/main" id="{2A02F975-7FA0-45A6-225D-7A05FBC42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616" y="435071"/>
            <a:ext cx="4732769" cy="612475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91F5E39-6D32-FE4C-E401-9D25F13D78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70683" y="5483087"/>
            <a:ext cx="8086268" cy="1253671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SzPct val="100000"/>
              <a:buAutoNum type="arabicPeriod"/>
            </a:pPr>
            <a:r>
              <a:rPr lang="en-US" sz="1800" dirty="0"/>
              <a:t>Our concept of </a:t>
            </a:r>
            <a:r>
              <a:rPr lang="en-GB" sz="1800" dirty="0"/>
              <a:t>Addressing the financing gap</a:t>
            </a:r>
          </a:p>
          <a:p>
            <a:pPr marL="457200" lvl="0" indent="-457200">
              <a:buSzPct val="100000"/>
              <a:buAutoNum type="arabicPeriod"/>
            </a:pPr>
            <a:r>
              <a:rPr lang="en-US" sz="1800" dirty="0"/>
              <a:t>The status of communes when we started</a:t>
            </a:r>
          </a:p>
          <a:p>
            <a:pPr marL="457200" lvl="0" indent="-457200">
              <a:buSzPct val="100000"/>
              <a:buAutoNum type="arabicPeriod"/>
            </a:pPr>
            <a:r>
              <a:rPr lang="en-US" sz="1800" dirty="0"/>
              <a:t>Our 6 observations? </a:t>
            </a:r>
          </a:p>
          <a:p>
            <a:pPr marL="457200" lvl="0" indent="-457200">
              <a:buSzPct val="100000"/>
              <a:buAutoNum type="arabicPeriod"/>
            </a:pPr>
            <a:r>
              <a:rPr lang="en-US" sz="1800" dirty="0"/>
              <a:t>Where we are after 3 years?</a:t>
            </a:r>
            <a:endParaRPr lang="en-GB" sz="1800" dirty="0"/>
          </a:p>
        </p:txBody>
      </p:sp>
      <p:sp>
        <p:nvSpPr>
          <p:cNvPr id="3" name="Titre 5">
            <a:extLst>
              <a:ext uri="{FF2B5EF4-FFF2-40B4-BE49-F238E27FC236}">
                <a16:creationId xmlns:a16="http://schemas.microsoft.com/office/drawing/2014/main" id="{3D6137D6-C6C4-BEE7-2330-ADB9C37955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5196" y="5721436"/>
            <a:ext cx="2552204" cy="935998"/>
          </a:xfrm>
        </p:spPr>
        <p:txBody>
          <a:bodyPr/>
          <a:lstStyle/>
          <a:p>
            <a:pPr lvl="0"/>
            <a:r>
              <a:rPr lang="en-GB" sz="3600" b="1" dirty="0"/>
              <a:t>Contents</a:t>
            </a:r>
            <a:endParaRPr lang="fr-FR" sz="36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3DCE98-201E-0F17-1635-F4AFE8BC4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7779-FD67-41BE-BB6C-5DBA712BB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Addressing the financing gap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7C83D1B-03FE-48DA-AAE6-0627DC0BF0FD}"/>
              </a:ext>
            </a:extLst>
          </p:cNvPr>
          <p:cNvSpPr/>
          <p:nvPr/>
        </p:nvSpPr>
        <p:spPr>
          <a:xfrm>
            <a:off x="269933" y="5503690"/>
            <a:ext cx="3213791" cy="126492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Transfers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6DA6333D-E6E9-40CB-B3BD-57401128D808}"/>
              </a:ext>
            </a:extLst>
          </p:cNvPr>
          <p:cNvSpPr/>
          <p:nvPr/>
        </p:nvSpPr>
        <p:spPr>
          <a:xfrm>
            <a:off x="269933" y="3831429"/>
            <a:ext cx="3213791" cy="63246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Taxes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2676359B-2BC9-4307-8AD1-E872E8EAFDB4}"/>
              </a:ext>
            </a:extLst>
          </p:cNvPr>
          <p:cNvSpPr/>
          <p:nvPr/>
        </p:nvSpPr>
        <p:spPr>
          <a:xfrm>
            <a:off x="277325" y="4543406"/>
            <a:ext cx="3213791" cy="86304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Tariffs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62DD3AD0-BE1F-4C0E-908E-756D55FB9D72}"/>
              </a:ext>
            </a:extLst>
          </p:cNvPr>
          <p:cNvSpPr/>
          <p:nvPr/>
        </p:nvSpPr>
        <p:spPr>
          <a:xfrm>
            <a:off x="269931" y="1674936"/>
            <a:ext cx="3213791" cy="205550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Financing gap</a:t>
            </a: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47B358AC-779C-453E-8110-F79F24FFF4A9}"/>
              </a:ext>
            </a:extLst>
          </p:cNvPr>
          <p:cNvSpPr/>
          <p:nvPr/>
        </p:nvSpPr>
        <p:spPr>
          <a:xfrm>
            <a:off x="8493498" y="5782005"/>
            <a:ext cx="3213791" cy="98660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Transfers</a:t>
            </a:r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D0DE5757-A4C8-497F-826E-3427FFAFE468}"/>
              </a:ext>
            </a:extLst>
          </p:cNvPr>
          <p:cNvSpPr/>
          <p:nvPr/>
        </p:nvSpPr>
        <p:spPr>
          <a:xfrm>
            <a:off x="8493494" y="4261905"/>
            <a:ext cx="3213791" cy="142604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Taxes</a:t>
            </a:r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6CE2121B-584F-46C9-AFD2-E25774A71EBA}"/>
              </a:ext>
            </a:extLst>
          </p:cNvPr>
          <p:cNvSpPr/>
          <p:nvPr/>
        </p:nvSpPr>
        <p:spPr>
          <a:xfrm>
            <a:off x="8507731" y="2658844"/>
            <a:ext cx="3213791" cy="150437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Tariffs</a:t>
            </a:r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B7CB2F2D-E010-4780-B3D0-ED251B086138}"/>
              </a:ext>
            </a:extLst>
          </p:cNvPr>
          <p:cNvSpPr/>
          <p:nvPr/>
        </p:nvSpPr>
        <p:spPr>
          <a:xfrm>
            <a:off x="8493493" y="1561603"/>
            <a:ext cx="3213791" cy="98821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Financing gap</a:t>
            </a: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C88F00F5-8FE6-4192-ACB6-B381DE911684}"/>
              </a:ext>
            </a:extLst>
          </p:cNvPr>
          <p:cNvSpPr/>
          <p:nvPr/>
        </p:nvSpPr>
        <p:spPr>
          <a:xfrm>
            <a:off x="4178509" y="4802496"/>
            <a:ext cx="3213791" cy="205550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CAPEX</a:t>
            </a: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544C2975-27D5-451B-83A1-BA2FC8E898E9}"/>
              </a:ext>
            </a:extLst>
          </p:cNvPr>
          <p:cNvSpPr/>
          <p:nvPr/>
        </p:nvSpPr>
        <p:spPr>
          <a:xfrm>
            <a:off x="4178509" y="3869624"/>
            <a:ext cx="3213791" cy="86304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OPEX</a:t>
            </a: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30740E64-63B2-4CBF-86B6-E0F5A52E7C4D}"/>
              </a:ext>
            </a:extLst>
          </p:cNvPr>
          <p:cNvSpPr/>
          <p:nvPr/>
        </p:nvSpPr>
        <p:spPr>
          <a:xfrm>
            <a:off x="4147246" y="2640497"/>
            <a:ext cx="3213791" cy="11593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CapManEx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F36E6E1-682E-4229-A281-D921E4C734B9}"/>
              </a:ext>
            </a:extLst>
          </p:cNvPr>
          <p:cNvSpPr/>
          <p:nvPr/>
        </p:nvSpPr>
        <p:spPr>
          <a:xfrm>
            <a:off x="4178507" y="1674936"/>
            <a:ext cx="3213791" cy="863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Direct Support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BDE826-58D0-4BC6-96AC-D639A43B37CA}"/>
              </a:ext>
            </a:extLst>
          </p:cNvPr>
          <p:cNvSpPr txBox="1"/>
          <p:nvPr/>
        </p:nvSpPr>
        <p:spPr>
          <a:xfrm>
            <a:off x="269933" y="987102"/>
            <a:ext cx="356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FUNDING AVAILABLE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7FBCC9-770B-45E6-907D-E019B4D99762}"/>
              </a:ext>
            </a:extLst>
          </p:cNvPr>
          <p:cNvSpPr txBox="1"/>
          <p:nvPr/>
        </p:nvSpPr>
        <p:spPr>
          <a:xfrm>
            <a:off x="4064305" y="1001533"/>
            <a:ext cx="356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LIFE CYCLE COSTING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DDB61F-4C57-4D67-A228-4F0205FF6CF5}"/>
              </a:ext>
            </a:extLst>
          </p:cNvPr>
          <p:cNvSpPr txBox="1"/>
          <p:nvPr/>
        </p:nvSpPr>
        <p:spPr>
          <a:xfrm>
            <a:off x="8332589" y="958511"/>
            <a:ext cx="356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IMPROVED FUNDING </a:t>
            </a:r>
          </a:p>
        </p:txBody>
      </p:sp>
    </p:spTree>
    <p:extLst>
      <p:ext uri="{BB962C8B-B14F-4D97-AF65-F5344CB8AC3E}">
        <p14:creationId xmlns:p14="http://schemas.microsoft.com/office/powerpoint/2010/main" val="65857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80F5-0A94-1B2E-5D00-732B626975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798" y="438976"/>
            <a:ext cx="10641604" cy="935998"/>
          </a:xfrm>
        </p:spPr>
        <p:txBody>
          <a:bodyPr>
            <a:normAutofit/>
          </a:bodyPr>
          <a:lstStyle/>
          <a:p>
            <a:pPr lvl="0"/>
            <a:r>
              <a:rPr lang="en-GB" sz="3600" b="1" dirty="0"/>
              <a:t>How it</a:t>
            </a:r>
            <a:r>
              <a:rPr lang="en-US" sz="3600" b="1" dirty="0"/>
              <a:t> started…</a:t>
            </a:r>
            <a:endParaRPr lang="en-GB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0AF50-13DD-1ABF-30A1-71725D4F23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81416" y="1803400"/>
            <a:ext cx="7722781" cy="4795202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400" b="1" dirty="0">
                <a:latin typeface="Gill Sans MT" pitchFamily="34"/>
              </a:rPr>
              <a:t>Communes were dependent on external actors to develop their WASH services.</a:t>
            </a:r>
          </a:p>
          <a:p>
            <a:pPr lvl="0">
              <a:lnSpc>
                <a:spcPct val="90000"/>
              </a:lnSpc>
            </a:pPr>
            <a:r>
              <a:rPr lang="en-US" dirty="0"/>
              <a:t>The commune owned the WASH services, but WASH improvements were mainly the result of external actor investment. No communal budget or other resources were allocated to WASH.</a:t>
            </a:r>
          </a:p>
          <a:p>
            <a:pPr lvl="0">
              <a:lnSpc>
                <a:spcPct val="90000"/>
              </a:lnSpc>
            </a:pPr>
            <a:endParaRPr lang="en-US" sz="2400" b="1" dirty="0">
              <a:latin typeface="Gill Sans MT" pitchFamily="34"/>
            </a:endParaRPr>
          </a:p>
          <a:p>
            <a:pPr lvl="0">
              <a:lnSpc>
                <a:spcPct val="90000"/>
              </a:lnSpc>
            </a:pPr>
            <a:r>
              <a:rPr lang="en-US" sz="2400" b="1" dirty="0">
                <a:latin typeface="Gill Sans MT" pitchFamily="34"/>
              </a:rPr>
              <a:t>Budget support institutions did not consider WASH.</a:t>
            </a:r>
          </a:p>
          <a:p>
            <a:pPr lvl="0">
              <a:lnSpc>
                <a:spcPct val="90000"/>
              </a:lnSpc>
            </a:pPr>
            <a:r>
              <a:rPr lang="en-US" dirty="0"/>
              <a:t>Support for communal budget development and implementation monitoring </a:t>
            </a:r>
            <a:r>
              <a:rPr lang="en-US" dirty="0" err="1"/>
              <a:t>occured</a:t>
            </a:r>
            <a:r>
              <a:rPr lang="en-US" dirty="0"/>
              <a:t> periodically, but there was no focus on WASH.</a:t>
            </a:r>
          </a:p>
          <a:p>
            <a:pPr lvl="0">
              <a:lnSpc>
                <a:spcPct val="90000"/>
              </a:lnSpc>
            </a:pPr>
            <a:endParaRPr lang="en-US" sz="2400" b="1" dirty="0">
              <a:latin typeface="Gill Sans MT" pitchFamily="34"/>
            </a:endParaRPr>
          </a:p>
          <a:p>
            <a:pPr lvl="0">
              <a:lnSpc>
                <a:spcPct val="90000"/>
              </a:lnSpc>
            </a:pPr>
            <a:r>
              <a:rPr lang="en-US" sz="2400" b="1" dirty="0">
                <a:latin typeface="Gill Sans MT" pitchFamily="34"/>
              </a:rPr>
              <a:t>Other challenges:</a:t>
            </a:r>
          </a:p>
          <a:p>
            <a:pPr lvl="0">
              <a:lnSpc>
                <a:spcPct val="90000"/>
              </a:lnSpc>
            </a:pPr>
            <a:r>
              <a:rPr lang="en-US" dirty="0"/>
              <a:t>WASH service providers/managers did not pay their fees to communes.</a:t>
            </a:r>
          </a:p>
          <a:p>
            <a:pPr lvl="0">
              <a:lnSpc>
                <a:spcPct val="90000"/>
              </a:lnSpc>
            </a:pPr>
            <a:endParaRPr lang="en-US" sz="1800" dirty="0">
              <a:solidFill>
                <a:srgbClr val="000000"/>
              </a:solidFill>
              <a:latin typeface="Calibri" pitchFamily="34"/>
            </a:endParaRPr>
          </a:p>
        </p:txBody>
      </p:sp>
      <p:pic>
        <p:nvPicPr>
          <p:cNvPr id="6" name="Image 2" descr="Une image contenant arbre, extérieur&#10;&#10;Description générée automatiquement">
            <a:extLst>
              <a:ext uri="{FF2B5EF4-FFF2-40B4-BE49-F238E27FC236}">
                <a16:creationId xmlns:a16="http://schemas.microsoft.com/office/drawing/2014/main" id="{EDBC34DF-B329-3FFD-DE87-5B19D7B9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r="1990"/>
          <a:stretch/>
        </p:blipFill>
        <p:spPr>
          <a:xfrm>
            <a:off x="594665" y="1925418"/>
            <a:ext cx="2808936" cy="469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3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FFF0A-4BB0-0DF7-D544-B12B0FBCF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59" y="122401"/>
            <a:ext cx="10641604" cy="935998"/>
          </a:xfrm>
        </p:spPr>
        <p:txBody>
          <a:bodyPr>
            <a:normAutofit/>
          </a:bodyPr>
          <a:lstStyle/>
          <a:p>
            <a:r>
              <a:rPr lang="fr-FR" sz="3600" b="1" dirty="0"/>
              <a:t>RANO WASH Theory of Change</a:t>
            </a:r>
            <a:endParaRPr lang="fr-MG" sz="36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EC09B6-D743-4916-A9CD-423E7F4A8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730250"/>
            <a:ext cx="121031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3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11">
            <a:extLst>
              <a:ext uri="{FF2B5EF4-FFF2-40B4-BE49-F238E27FC236}">
                <a16:creationId xmlns:a16="http://schemas.microsoft.com/office/drawing/2014/main" id="{BD85781C-6095-2B6D-7063-8B3834DAD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081500"/>
              </p:ext>
            </p:extLst>
          </p:nvPr>
        </p:nvGraphicFramePr>
        <p:xfrm>
          <a:off x="320040" y="1196519"/>
          <a:ext cx="11372850" cy="5467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re 7">
            <a:extLst>
              <a:ext uri="{FF2B5EF4-FFF2-40B4-BE49-F238E27FC236}">
                <a16:creationId xmlns:a16="http://schemas.microsoft.com/office/drawing/2014/main" id="{B41F245E-01EE-8470-34B9-8F5A66D59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" y="420575"/>
            <a:ext cx="10641604" cy="935998"/>
          </a:xfrm>
        </p:spPr>
        <p:txBody>
          <a:bodyPr>
            <a:noAutofit/>
          </a:bodyPr>
          <a:lstStyle/>
          <a:p>
            <a:r>
              <a:rPr lang="en-US" sz="3600" b="1" dirty="0"/>
              <a:t>Progressive improvements observed in the communes</a:t>
            </a:r>
            <a:br>
              <a:rPr lang="en-NL" sz="3600" b="1" dirty="0"/>
            </a:br>
            <a:endParaRPr lang="fr-MG" sz="3600" b="1" dirty="0"/>
          </a:p>
        </p:txBody>
      </p:sp>
    </p:spTree>
    <p:extLst>
      <p:ext uri="{BB962C8B-B14F-4D97-AF65-F5344CB8AC3E}">
        <p14:creationId xmlns:p14="http://schemas.microsoft.com/office/powerpoint/2010/main" val="76337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80F5-0A94-1B2E-5D00-732B626975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798" y="438976"/>
            <a:ext cx="10641604" cy="935998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Observation 1: Communes </a:t>
            </a:r>
            <a:r>
              <a:rPr lang="fr-FR" sz="3600" b="1" dirty="0" err="1"/>
              <a:t>respond</a:t>
            </a:r>
            <a:r>
              <a:rPr lang="fr-FR" sz="3600" b="1" dirty="0"/>
              <a:t> to </a:t>
            </a:r>
            <a:r>
              <a:rPr lang="fr-FR" sz="3600" b="1" dirty="0" err="1"/>
              <a:t>community</a:t>
            </a:r>
            <a:r>
              <a:rPr lang="fr-FR" sz="3600" b="1" dirty="0"/>
              <a:t> feedback</a:t>
            </a:r>
            <a:endParaRPr lang="en-GB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0AF50-13DD-1ABF-30A1-71725D4F23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16400" y="1622035"/>
            <a:ext cx="7687797" cy="3640163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Some communes have financed the rehabilitation of small water supply schemes or the construction of small sanitary blocks: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Ambahive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Commune (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Vatovavy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) financed the repair of three handpumps by communal WASH technical 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serive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(STEAH) following a consultation with the Local Consultation Structure (May 2022)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Fandrandava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 Commune (Haute </a:t>
            </a:r>
            <a:r>
              <a:rPr lang="en-US" sz="2400" dirty="0" err="1">
                <a:latin typeface="Gill Sans MT" panose="020B0502020104020203" pitchFamily="34" charset="0"/>
                <a:cs typeface="Arial" panose="020B0604020202020204" pitchFamily="34" charset="0"/>
              </a:rPr>
              <a:t>Matsiatra</a:t>
            </a: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) rehabilitated water supply schemes at the Communal Health Care Center (CSB) level.</a:t>
            </a:r>
          </a:p>
          <a:p>
            <a:pPr lvl="0">
              <a:lnSpc>
                <a:spcPct val="90000"/>
              </a:lnSpc>
            </a:pPr>
            <a:r>
              <a:rPr lang="en-US" sz="2400" dirty="0">
                <a:latin typeface="Gill Sans MT" panose="020B0502020104020203" pitchFamily="34" charset="0"/>
                <a:cs typeface="Arial" panose="020B0604020202020204" pitchFamily="34" charset="0"/>
              </a:rPr>
              <a:t>Communes purchased sanitation materials for markets and public spaces </a:t>
            </a:r>
          </a:p>
        </p:txBody>
      </p:sp>
      <p:pic>
        <p:nvPicPr>
          <p:cNvPr id="6" name="Picture 19" descr="A picture containing outdoor, ground, tree, person&#10;&#10;Description automatically generated">
            <a:extLst>
              <a:ext uri="{FF2B5EF4-FFF2-40B4-BE49-F238E27FC236}">
                <a16:creationId xmlns:a16="http://schemas.microsoft.com/office/drawing/2014/main" id="{E1E910ED-0118-2F9B-C642-8A0FD9A99B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" y="1060708"/>
            <a:ext cx="3893618" cy="585216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A46EC5-3D98-26CD-0107-AABCAF2143ED}"/>
              </a:ext>
            </a:extLst>
          </p:cNvPr>
          <p:cNvCxnSpPr/>
          <p:nvPr/>
        </p:nvCxnSpPr>
        <p:spPr>
          <a:xfrm flipV="1">
            <a:off x="4168836" y="5098805"/>
            <a:ext cx="8216900" cy="8890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68F4E4-3F1F-6A41-CAFA-475981BD0B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16400" y="5383788"/>
            <a:ext cx="7687797" cy="1460500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latin typeface="Gill Sans MT" panose="020B0502020104020203" pitchFamily="34" charset="0"/>
                <a:cs typeface="Arial" panose="020B0604020202020204" pitchFamily="34" charset="0"/>
              </a:rPr>
              <a:t>RW supported the commune in setting up spaces for dialogue (between Commune, community and service provider), and accountability mechanisms.</a:t>
            </a:r>
          </a:p>
          <a:p>
            <a:pPr marL="342900" lvl="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latin typeface="Gill Sans MT" panose="020B0502020104020203" pitchFamily="34" charset="0"/>
                <a:cs typeface="Arial" panose="020B0604020202020204" pitchFamily="34" charset="0"/>
              </a:rPr>
              <a:t>RW trained CSOs on advocacy and how to empower the community to demand their rights to water and sanitation.</a:t>
            </a:r>
          </a:p>
        </p:txBody>
      </p:sp>
    </p:spTree>
    <p:extLst>
      <p:ext uri="{BB962C8B-B14F-4D97-AF65-F5344CB8AC3E}">
        <p14:creationId xmlns:p14="http://schemas.microsoft.com/office/powerpoint/2010/main" val="348407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91F5E39-6D32-FE4C-E401-9D25F13D78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3200" y="5633629"/>
            <a:ext cx="11781968" cy="1055641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AutoNum type="arabicPeriod"/>
            </a:pPr>
            <a:r>
              <a:rPr lang="en-US" dirty="0"/>
              <a:t>From no budget, the WASH budget increased progressively each year. </a:t>
            </a:r>
          </a:p>
          <a:p>
            <a:pPr marL="457200" lvl="0" indent="-457200">
              <a:buSzPct val="100000"/>
              <a:buAutoNum type="arabicPeriod"/>
            </a:pPr>
            <a:r>
              <a:rPr lang="en-US" dirty="0"/>
              <a:t>The highest WASH budget is more than 66 million Ariary, while the majority is under 10 million Ariary per commune.</a:t>
            </a:r>
            <a:endParaRPr lang="en-GB" dirty="0"/>
          </a:p>
        </p:txBody>
      </p:sp>
      <p:graphicFrame>
        <p:nvGraphicFramePr>
          <p:cNvPr id="5" name="Graphique 1">
            <a:extLst>
              <a:ext uri="{FF2B5EF4-FFF2-40B4-BE49-F238E27FC236}">
                <a16:creationId xmlns:a16="http://schemas.microsoft.com/office/drawing/2014/main" id="{AF03DEAF-5578-BE3D-FFFD-9F98904F5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808756"/>
              </p:ext>
            </p:extLst>
          </p:nvPr>
        </p:nvGraphicFramePr>
        <p:xfrm>
          <a:off x="0" y="926704"/>
          <a:ext cx="121920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re 6">
            <a:extLst>
              <a:ext uri="{FF2B5EF4-FFF2-40B4-BE49-F238E27FC236}">
                <a16:creationId xmlns:a16="http://schemas.microsoft.com/office/drawing/2014/main" id="{01FC65AA-81CC-F0E3-8AA6-B09F765F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68730"/>
            <a:ext cx="11988800" cy="887124"/>
          </a:xfrm>
        </p:spPr>
        <p:txBody>
          <a:bodyPr>
            <a:noAutofit/>
          </a:bodyPr>
          <a:lstStyle/>
          <a:p>
            <a:r>
              <a:rPr lang="en-US" sz="3600" b="1" dirty="0"/>
              <a:t>Observation 2: Communes have WASH budgets and programs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47392584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 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2022%20ASGA%20Template%20for%20presenters%20EN%20(003)</Template>
  <TotalTime>5414</TotalTime>
  <Words>1490</Words>
  <Application>Microsoft Office PowerPoint</Application>
  <PresentationFormat>Grand écran</PresentationFormat>
  <Paragraphs>159</Paragraphs>
  <Slides>20</Slides>
  <Notes>8</Notes>
  <HiddenSlides>10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Clarendon</vt:lpstr>
      <vt:lpstr>Gill Sans MT</vt:lpstr>
      <vt:lpstr>Lato</vt:lpstr>
      <vt:lpstr>VAG Rounded Std Light</vt:lpstr>
      <vt:lpstr>Wingdings</vt:lpstr>
      <vt:lpstr>PowerPoint presentation 2017</vt:lpstr>
      <vt:lpstr>Présentation PowerPoint</vt:lpstr>
      <vt:lpstr>RANO WASH project overview</vt:lpstr>
      <vt:lpstr>Contents</vt:lpstr>
      <vt:lpstr>Addressing the financing gap</vt:lpstr>
      <vt:lpstr>How it started…</vt:lpstr>
      <vt:lpstr>RANO WASH Theory of Change</vt:lpstr>
      <vt:lpstr>Progressive improvements observed in the communes </vt:lpstr>
      <vt:lpstr>Observation 1: Communes respond to community feedback</vt:lpstr>
      <vt:lpstr>Observation 2: Communes have WASH budgets and programs</vt:lpstr>
      <vt:lpstr>Observation 2: Communes have WASH budgets and programs</vt:lpstr>
      <vt:lpstr>Observation 2: Communes have WASH budgets and programs  Challenges experienced and solutions</vt:lpstr>
      <vt:lpstr>Observation 3: Communes improve the mobilisation of their tax revenue</vt:lpstr>
      <vt:lpstr>Observation 3: Communes improve the mobilisation of their tax revenue  Challenges experienced and solutions </vt:lpstr>
      <vt:lpstr>Observation 4: Communes implement WASH programs and improve transparency   </vt:lpstr>
      <vt:lpstr>Observation 5: Communes engage with the private sector</vt:lpstr>
      <vt:lpstr>Observation 6: Communes improve their financial planning</vt:lpstr>
      <vt:lpstr>What has been the overall impact?</vt:lpstr>
      <vt:lpstr>How can we improve the process?</vt:lpstr>
      <vt:lpstr>Misaotra betsaka! (Thank you!)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Avo Ratoarijaona</dc:creator>
  <cp:lastModifiedBy>Rodolphe Rakotoharisoa</cp:lastModifiedBy>
  <cp:revision>118</cp:revision>
  <dcterms:created xsi:type="dcterms:W3CDTF">2022-09-27T18:13:27Z</dcterms:created>
  <dcterms:modified xsi:type="dcterms:W3CDTF">2022-10-19T07:24:39Z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0x0101000837A5E8DC00CC40877D1CF166A4D4D7</vt:lpwstr>
  </property>
  <property fmtid="{D5CDD505-2E9C-101B-9397-08002B2CF9AE}" pid="3" name="FileHash">
    <vt:lpwstr>7ff37e3801f62dee952e0fae896f26a16119561c</vt:lpwstr>
  </property>
  <property fmtid="{D5CDD505-2E9C-101B-9397-08002B2CF9AE}" pid="4" name="Order">
    <vt:r8>4969200</vt:r8>
  </property>
  <property fmtid="{D5CDD505-2E9C-101B-9397-08002B2CF9AE}" pid="5" name="UniqueSourceRef">
    <vt:lpwstr>1qU1v5Qc3XftedIGbLpQQvC2HkMqHBKdV_shared</vt:lpwstr>
  </property>
  <property fmtid="{D5CDD505-2E9C-101B-9397-08002B2CF9AE}" pid="6" name="CloudMigratorVersion">
    <vt:lpwstr>3.10.16.2287</vt:lpwstr>
  </property>
  <property fmtid="{D5CDD505-2E9C-101B-9397-08002B2CF9AE}" pid="7" name="ComplianceAssetId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TemplateUrl">
    <vt:lpwstr/>
  </property>
  <property fmtid="{D5CDD505-2E9C-101B-9397-08002B2CF9AE}" pid="11" name="_dlc_DocIdItemGuid">
    <vt:lpwstr>d8ac299d-cb19-4b20-929d-f057a14cab0e</vt:lpwstr>
  </property>
  <property fmtid="{D5CDD505-2E9C-101B-9397-08002B2CF9AE}" pid="12" name="MediaServiceImageTags">
    <vt:lpwstr/>
  </property>
</Properties>
</file>