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21" r:id="rId3"/>
    <p:sldId id="283" r:id="rId4"/>
    <p:sldId id="309" r:id="rId5"/>
    <p:sldId id="310" r:id="rId6"/>
    <p:sldId id="308" r:id="rId7"/>
    <p:sldId id="313" r:id="rId8"/>
    <p:sldId id="291" r:id="rId9"/>
    <p:sldId id="315" r:id="rId10"/>
    <p:sldId id="285" r:id="rId11"/>
    <p:sldId id="286" r:id="rId12"/>
    <p:sldId id="287" r:id="rId13"/>
    <p:sldId id="288" r:id="rId14"/>
    <p:sldId id="314" r:id="rId15"/>
    <p:sldId id="289" r:id="rId16"/>
    <p:sldId id="292" r:id="rId17"/>
    <p:sldId id="293" r:id="rId18"/>
    <p:sldId id="318" r:id="rId19"/>
    <p:sldId id="294" r:id="rId20"/>
    <p:sldId id="295" r:id="rId21"/>
    <p:sldId id="296" r:id="rId22"/>
    <p:sldId id="319" r:id="rId23"/>
    <p:sldId id="300" r:id="rId24"/>
    <p:sldId id="301" r:id="rId25"/>
    <p:sldId id="299" r:id="rId26"/>
    <p:sldId id="320" r:id="rId27"/>
    <p:sldId id="322" r:id="rId28"/>
    <p:sldId id="323" r:id="rId29"/>
    <p:sldId id="317" r:id="rId30"/>
    <p:sldId id="282" r:id="rId31"/>
  </p:sldIdLst>
  <p:sldSz cx="12192000" cy="6858000"/>
  <p:notesSz cx="6797675"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638" autoAdjust="0"/>
    <p:restoredTop sz="94660"/>
  </p:normalViewPr>
  <p:slideViewPr>
    <p:cSldViewPr snapToGrid="0">
      <p:cViewPr varScale="1">
        <p:scale>
          <a:sx n="73" d="100"/>
          <a:sy n="73" d="100"/>
        </p:scale>
        <p:origin x="-76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D2A9605A-8EBE-4BB8-B247-698A9ADD134A}" type="datetimeFigureOut">
              <a:rPr lang="fr-FR" smtClean="0"/>
              <a:pPr/>
              <a:t>20/11/2018</a:t>
            </a:fld>
            <a:endParaRPr lang="fr-FR"/>
          </a:p>
        </p:txBody>
      </p:sp>
      <p:sp>
        <p:nvSpPr>
          <p:cNvPr id="4" name="Espace réservé du pied de page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6D18E341-E5B6-4DD6-94CA-71A3714DA172}" type="slidenum">
              <a:rPr lang="fr-FR" smtClean="0"/>
              <a:pPr/>
              <a:t>‹N°›</a:t>
            </a:fld>
            <a:endParaRPr lang="fr-FR"/>
          </a:p>
        </p:txBody>
      </p:sp>
    </p:spTree>
    <p:extLst>
      <p:ext uri="{BB962C8B-B14F-4D97-AF65-F5344CB8AC3E}">
        <p14:creationId xmlns="" xmlns:p14="http://schemas.microsoft.com/office/powerpoint/2010/main" val="3636563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B649D431-48AF-4118-832F-31ABE1427B55}" type="datetimeFigureOut">
              <a:rPr lang="fr-FR" smtClean="0"/>
              <a:pPr/>
              <a:t>20/11/2018</a:t>
            </a:fld>
            <a:endParaRPr lang="fr-FR"/>
          </a:p>
        </p:txBody>
      </p:sp>
      <p:sp>
        <p:nvSpPr>
          <p:cNvPr id="4" name="Espace réservé de l'image des diapositives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83E3B76B-CCC7-48DE-9929-22CEE57683F2}" type="slidenum">
              <a:rPr lang="fr-FR" smtClean="0"/>
              <a:pPr/>
              <a:t>‹N°›</a:t>
            </a:fld>
            <a:endParaRPr lang="fr-FR"/>
          </a:p>
        </p:txBody>
      </p:sp>
    </p:spTree>
    <p:extLst>
      <p:ext uri="{BB962C8B-B14F-4D97-AF65-F5344CB8AC3E}">
        <p14:creationId xmlns="" xmlns:p14="http://schemas.microsoft.com/office/powerpoint/2010/main" val="1021701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54D6780-3EC9-4826-BEE5-A9453ED59568}" type="datetimeFigureOut">
              <a:rPr lang="fr-FR" smtClean="0"/>
              <a:pPr/>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DD5C26-C7BF-4E87-A738-B14FEA8BFE39}" type="slidenum">
              <a:rPr lang="fr-FR" smtClean="0"/>
              <a:pPr/>
              <a:t>‹N°›</a:t>
            </a:fld>
            <a:endParaRPr lang="fr-FR"/>
          </a:p>
        </p:txBody>
      </p:sp>
    </p:spTree>
    <p:extLst>
      <p:ext uri="{BB962C8B-B14F-4D97-AF65-F5344CB8AC3E}">
        <p14:creationId xmlns="" xmlns:p14="http://schemas.microsoft.com/office/powerpoint/2010/main" val="361898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54D6780-3EC9-4826-BEE5-A9453ED59568}" type="datetimeFigureOut">
              <a:rPr lang="fr-FR" smtClean="0"/>
              <a:pPr/>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DD5C26-C7BF-4E87-A738-B14FEA8BFE39}" type="slidenum">
              <a:rPr lang="fr-FR" smtClean="0"/>
              <a:pPr/>
              <a:t>‹N°›</a:t>
            </a:fld>
            <a:endParaRPr lang="fr-FR"/>
          </a:p>
        </p:txBody>
      </p:sp>
    </p:spTree>
    <p:extLst>
      <p:ext uri="{BB962C8B-B14F-4D97-AF65-F5344CB8AC3E}">
        <p14:creationId xmlns="" xmlns:p14="http://schemas.microsoft.com/office/powerpoint/2010/main" val="133664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54D6780-3EC9-4826-BEE5-A9453ED59568}" type="datetimeFigureOut">
              <a:rPr lang="fr-FR" smtClean="0"/>
              <a:pPr/>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DD5C26-C7BF-4E87-A738-B14FEA8BFE39}" type="slidenum">
              <a:rPr lang="fr-FR" smtClean="0"/>
              <a:pPr/>
              <a:t>‹N°›</a:t>
            </a:fld>
            <a:endParaRPr lang="fr-FR"/>
          </a:p>
        </p:txBody>
      </p:sp>
    </p:spTree>
    <p:extLst>
      <p:ext uri="{BB962C8B-B14F-4D97-AF65-F5344CB8AC3E}">
        <p14:creationId xmlns="" xmlns:p14="http://schemas.microsoft.com/office/powerpoint/2010/main" val="72303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54D6780-3EC9-4826-BEE5-A9453ED59568}" type="datetimeFigureOut">
              <a:rPr lang="fr-FR" smtClean="0"/>
              <a:pPr/>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DD5C26-C7BF-4E87-A738-B14FEA8BFE39}" type="slidenum">
              <a:rPr lang="fr-FR" smtClean="0"/>
              <a:pPr/>
              <a:t>‹N°›</a:t>
            </a:fld>
            <a:endParaRPr lang="fr-FR"/>
          </a:p>
        </p:txBody>
      </p:sp>
      <p:pic>
        <p:nvPicPr>
          <p:cNvPr id="7" name="Image 6" descr="Logo RANO WASH"/>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944100" y="5934392"/>
            <a:ext cx="1409700" cy="843915"/>
          </a:xfrm>
          <a:prstGeom prst="rect">
            <a:avLst/>
          </a:prstGeom>
          <a:noFill/>
        </p:spPr>
      </p:pic>
    </p:spTree>
    <p:extLst>
      <p:ext uri="{BB962C8B-B14F-4D97-AF65-F5344CB8AC3E}">
        <p14:creationId xmlns="" xmlns:p14="http://schemas.microsoft.com/office/powerpoint/2010/main" val="24740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54D6780-3EC9-4826-BEE5-A9453ED59568}" type="datetimeFigureOut">
              <a:rPr lang="fr-FR" smtClean="0"/>
              <a:pPr/>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DD5C26-C7BF-4E87-A738-B14FEA8BFE39}" type="slidenum">
              <a:rPr lang="fr-FR" smtClean="0"/>
              <a:pPr/>
              <a:t>‹N°›</a:t>
            </a:fld>
            <a:endParaRPr lang="fr-FR"/>
          </a:p>
        </p:txBody>
      </p:sp>
    </p:spTree>
    <p:extLst>
      <p:ext uri="{BB962C8B-B14F-4D97-AF65-F5344CB8AC3E}">
        <p14:creationId xmlns="" xmlns:p14="http://schemas.microsoft.com/office/powerpoint/2010/main" val="1768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54D6780-3EC9-4826-BEE5-A9453ED59568}" type="datetimeFigureOut">
              <a:rPr lang="fr-FR" smtClean="0"/>
              <a:pPr/>
              <a:t>20/11/2018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DD5C26-C7BF-4E87-A738-B14FEA8BFE39}" type="slidenum">
              <a:rPr lang="fr-FR" smtClean="0"/>
              <a:pPr/>
              <a:t>‹N°›</a:t>
            </a:fld>
            <a:endParaRPr lang="fr-FR"/>
          </a:p>
        </p:txBody>
      </p:sp>
    </p:spTree>
    <p:extLst>
      <p:ext uri="{BB962C8B-B14F-4D97-AF65-F5344CB8AC3E}">
        <p14:creationId xmlns="" xmlns:p14="http://schemas.microsoft.com/office/powerpoint/2010/main" val="19132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54D6780-3EC9-4826-BEE5-A9453ED59568}" type="datetimeFigureOut">
              <a:rPr lang="fr-FR" smtClean="0"/>
              <a:pPr/>
              <a:t>20/11/2018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BDD5C26-C7BF-4E87-A738-B14FEA8BFE39}" type="slidenum">
              <a:rPr lang="fr-FR" smtClean="0"/>
              <a:pPr/>
              <a:t>‹N°›</a:t>
            </a:fld>
            <a:endParaRPr lang="fr-FR"/>
          </a:p>
        </p:txBody>
      </p:sp>
    </p:spTree>
    <p:extLst>
      <p:ext uri="{BB962C8B-B14F-4D97-AF65-F5344CB8AC3E}">
        <p14:creationId xmlns="" xmlns:p14="http://schemas.microsoft.com/office/powerpoint/2010/main" val="422601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54D6780-3EC9-4826-BEE5-A9453ED59568}" type="datetimeFigureOut">
              <a:rPr lang="fr-FR" smtClean="0"/>
              <a:pPr/>
              <a:t>20/11/2018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BDD5C26-C7BF-4E87-A738-B14FEA8BFE39}" type="slidenum">
              <a:rPr lang="fr-FR" smtClean="0"/>
              <a:pPr/>
              <a:t>‹N°›</a:t>
            </a:fld>
            <a:endParaRPr lang="fr-FR"/>
          </a:p>
        </p:txBody>
      </p:sp>
    </p:spTree>
    <p:extLst>
      <p:ext uri="{BB962C8B-B14F-4D97-AF65-F5344CB8AC3E}">
        <p14:creationId xmlns="" xmlns:p14="http://schemas.microsoft.com/office/powerpoint/2010/main" val="207266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54D6780-3EC9-4826-BEE5-A9453ED59568}" type="datetimeFigureOut">
              <a:rPr lang="fr-FR" smtClean="0"/>
              <a:pPr/>
              <a:t>20/11/2018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BDD5C26-C7BF-4E87-A738-B14FEA8BFE39}" type="slidenum">
              <a:rPr lang="fr-FR" smtClean="0"/>
              <a:pPr/>
              <a:t>‹N°›</a:t>
            </a:fld>
            <a:endParaRPr lang="fr-FR"/>
          </a:p>
        </p:txBody>
      </p:sp>
    </p:spTree>
    <p:extLst>
      <p:ext uri="{BB962C8B-B14F-4D97-AF65-F5344CB8AC3E}">
        <p14:creationId xmlns="" xmlns:p14="http://schemas.microsoft.com/office/powerpoint/2010/main" val="266221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54D6780-3EC9-4826-BEE5-A9453ED59568}" type="datetimeFigureOut">
              <a:rPr lang="fr-FR" smtClean="0"/>
              <a:pPr/>
              <a:t>20/11/2018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DD5C26-C7BF-4E87-A738-B14FEA8BFE39}" type="slidenum">
              <a:rPr lang="fr-FR" smtClean="0"/>
              <a:pPr/>
              <a:t>‹N°›</a:t>
            </a:fld>
            <a:endParaRPr lang="fr-FR"/>
          </a:p>
        </p:txBody>
      </p:sp>
    </p:spTree>
    <p:extLst>
      <p:ext uri="{BB962C8B-B14F-4D97-AF65-F5344CB8AC3E}">
        <p14:creationId xmlns="" xmlns:p14="http://schemas.microsoft.com/office/powerpoint/2010/main" val="338122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54D6780-3EC9-4826-BEE5-A9453ED59568}" type="datetimeFigureOut">
              <a:rPr lang="fr-FR" smtClean="0"/>
              <a:pPr/>
              <a:t>20/11/2018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DD5C26-C7BF-4E87-A738-B14FEA8BFE39}" type="slidenum">
              <a:rPr lang="fr-FR" smtClean="0"/>
              <a:pPr/>
              <a:t>‹N°›</a:t>
            </a:fld>
            <a:endParaRPr lang="fr-FR"/>
          </a:p>
        </p:txBody>
      </p:sp>
    </p:spTree>
    <p:extLst>
      <p:ext uri="{BB962C8B-B14F-4D97-AF65-F5344CB8AC3E}">
        <p14:creationId xmlns="" xmlns:p14="http://schemas.microsoft.com/office/powerpoint/2010/main" val="5350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D6780-3EC9-4826-BEE5-A9453ED59568}" type="datetimeFigureOut">
              <a:rPr lang="fr-FR" smtClean="0"/>
              <a:pPr/>
              <a:t>20/11/2018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D5C26-C7BF-4E87-A738-B14FEA8BFE39}" type="slidenum">
              <a:rPr lang="fr-FR" smtClean="0"/>
              <a:pPr/>
              <a:t>‹N°›</a:t>
            </a:fld>
            <a:endParaRPr lang="fr-FR"/>
          </a:p>
        </p:txBody>
      </p:sp>
    </p:spTree>
    <p:extLst>
      <p:ext uri="{BB962C8B-B14F-4D97-AF65-F5344CB8AC3E}">
        <p14:creationId xmlns="" xmlns:p14="http://schemas.microsoft.com/office/powerpoint/2010/main" val="280860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itizenreportcard.com/" TargetMode="External"/><Relationship Id="rId2" Type="http://schemas.openxmlformats.org/officeDocument/2006/relationships/hyperlink" Target="http://gateway.transparency.org/tools/detail/381" TargetMode="External"/><Relationship Id="rId1" Type="http://schemas.openxmlformats.org/officeDocument/2006/relationships/slideLayout" Target="../slideLayouts/slideLayout2.xml"/><Relationship Id="rId4" Type="http://schemas.openxmlformats.org/officeDocument/2006/relationships/hyperlink" Target="http://www.waterintegritynetwork.net/?docs=5620&amp;lang=f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emf"/><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openxmlformats.org/officeDocument/2006/relationships/hyperlink" Target="https://fr.wikipedia.org/wiki/Ressort" TargetMode="External"/><Relationship Id="rId3" Type="http://schemas.openxmlformats.org/officeDocument/2006/relationships/hyperlink" Target="https://fr.wikipedia.org/wiki/D%C3%A9placement_(g%C3%A9om%C3%A9trie)" TargetMode="External"/><Relationship Id="rId7" Type="http://schemas.openxmlformats.org/officeDocument/2006/relationships/hyperlink" Target="https://fr.wikipedia.org/wiki/Montre_(horlogerie)" TargetMode="External"/><Relationship Id="rId2" Type="http://schemas.openxmlformats.org/officeDocument/2006/relationships/hyperlink" Target="https://fr.wikipedia.org/wiki/Assemblage_m%C3%A9canique" TargetMode="External"/><Relationship Id="rId1" Type="http://schemas.openxmlformats.org/officeDocument/2006/relationships/slideLayout" Target="../slideLayouts/slideLayout2.xml"/><Relationship Id="rId6" Type="http://schemas.openxmlformats.org/officeDocument/2006/relationships/hyperlink" Target="https://fr.wikipedia.org/wiki/Th%C3%A9orie_des_m%C3%A9canismes" TargetMode="External"/><Relationship Id="rId11" Type="http://schemas.openxmlformats.org/officeDocument/2006/relationships/hyperlink" Target="https://fr.wikipedia.org/wiki/Aiguille_(horlogerie)" TargetMode="External"/><Relationship Id="rId5" Type="http://schemas.openxmlformats.org/officeDocument/2006/relationships/hyperlink" Target="https://fr.wikipedia.org/wiki/Cin%C3%A9matique" TargetMode="External"/><Relationship Id="rId10" Type="http://schemas.openxmlformats.org/officeDocument/2006/relationships/hyperlink" Target="https://fr.wikipedia.org/wiki/Engrenage" TargetMode="External"/><Relationship Id="rId4" Type="http://schemas.openxmlformats.org/officeDocument/2006/relationships/hyperlink" Target="https://fr.wikipedia.org/wiki/M%C3%A9canique_du_solide" TargetMode="External"/><Relationship Id="rId9" Type="http://schemas.openxmlformats.org/officeDocument/2006/relationships/hyperlink" Target="https://fr.wikipedia.org/wiki/Balancier_(horlogeri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71303" y="1760698"/>
            <a:ext cx="8585859" cy="2348163"/>
          </a:xfrm>
        </p:spPr>
        <p:txBody>
          <a:bodyPr>
            <a:normAutofit/>
          </a:bodyPr>
          <a:lstStyle/>
          <a:p>
            <a:r>
              <a:rPr lang="fr-FR" sz="4400" b="1" dirty="0">
                <a:latin typeface="Arial" panose="020B0604020202020204" pitchFamily="34" charset="0"/>
                <a:cs typeface="Arial" panose="020B0604020202020204" pitchFamily="34" charset="0"/>
              </a:rPr>
              <a:t>Atelier de mise en place des mécanismes de redevabilité au niveau des communes </a:t>
            </a:r>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6353" y="5308980"/>
            <a:ext cx="1230064" cy="1328908"/>
          </a:xfrm>
          <a:prstGeom prst="rect">
            <a:avLst/>
          </a:prstGeom>
        </p:spPr>
      </p:pic>
      <p:pic>
        <p:nvPicPr>
          <p:cNvPr id="5" name="Imag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61563" y="5405289"/>
            <a:ext cx="1889637" cy="1236381"/>
          </a:xfrm>
          <a:prstGeom prst="rect">
            <a:avLst/>
          </a:prstGeom>
        </p:spPr>
      </p:pic>
      <p:pic>
        <p:nvPicPr>
          <p:cNvPr id="6" name="Image 5"/>
          <p:cNvPicPr>
            <a:picLocks noChangeAspect="1"/>
          </p:cNvPicPr>
          <p:nvPr/>
        </p:nvPicPr>
        <p:blipFill>
          <a:blip r:embed="rId4"/>
          <a:stretch>
            <a:fillRect/>
          </a:stretch>
        </p:blipFill>
        <p:spPr>
          <a:xfrm>
            <a:off x="3751200" y="5873077"/>
            <a:ext cx="2858391" cy="810292"/>
          </a:xfrm>
          <a:prstGeom prst="rect">
            <a:avLst/>
          </a:prstGeom>
        </p:spPr>
      </p:pic>
      <p:pic>
        <p:nvPicPr>
          <p:cNvPr id="7" name="Image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499026" y="5701751"/>
            <a:ext cx="2048505" cy="819402"/>
          </a:xfrm>
          <a:prstGeom prst="rect">
            <a:avLst/>
          </a:prstGeom>
        </p:spPr>
      </p:pic>
      <p:pic>
        <p:nvPicPr>
          <p:cNvPr id="8" name="Image 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8939284" y="6062565"/>
            <a:ext cx="2759836" cy="356376"/>
          </a:xfrm>
          <a:prstGeom prst="rect">
            <a:avLst/>
          </a:prstGeom>
        </p:spPr>
      </p:pic>
      <p:pic>
        <p:nvPicPr>
          <p:cNvPr id="9" name="Image 8"/>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7428" y="1"/>
            <a:ext cx="4722286" cy="1821224"/>
          </a:xfrm>
          <a:prstGeom prst="rect">
            <a:avLst/>
          </a:prstGeom>
        </p:spPr>
      </p:pic>
      <p:pic>
        <p:nvPicPr>
          <p:cNvPr id="11" name="Image 10" descr="Logo RANO WASH"/>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0063634" y="357707"/>
            <a:ext cx="1409700" cy="843915"/>
          </a:xfrm>
          <a:prstGeom prst="rect">
            <a:avLst/>
          </a:prstGeom>
          <a:noFill/>
        </p:spPr>
      </p:pic>
      <p:sp>
        <p:nvSpPr>
          <p:cNvPr id="12" name="Sous-titre 11"/>
          <p:cNvSpPr>
            <a:spLocks noGrp="1"/>
          </p:cNvSpPr>
          <p:nvPr>
            <p:ph type="subTitle" idx="1"/>
          </p:nvPr>
        </p:nvSpPr>
        <p:spPr>
          <a:xfrm>
            <a:off x="1524000" y="4191990"/>
            <a:ext cx="9144000" cy="1065810"/>
          </a:xfrm>
        </p:spPr>
        <p:txBody>
          <a:bodyPr/>
          <a:lstStyle/>
          <a:p>
            <a:endParaRPr lang="en-US" dirty="0"/>
          </a:p>
        </p:txBody>
      </p:sp>
    </p:spTree>
    <p:extLst>
      <p:ext uri="{BB962C8B-B14F-4D97-AF65-F5344CB8AC3E}">
        <p14:creationId xmlns="" xmlns:p14="http://schemas.microsoft.com/office/powerpoint/2010/main" val="3304060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070" y="365125"/>
            <a:ext cx="11343860" cy="1325563"/>
          </a:xfrm>
        </p:spPr>
        <p:txBody>
          <a:bodyPr/>
          <a:lstStyle/>
          <a:p>
            <a:r>
              <a:rPr lang="fr-FR" dirty="0">
                <a:solidFill>
                  <a:srgbClr val="00B0F0"/>
                </a:solidFill>
                <a:latin typeface="Arial" panose="020B0604020202020204" pitchFamily="34" charset="0"/>
                <a:cs typeface="Arial" panose="020B0604020202020204" pitchFamily="34" charset="0"/>
              </a:rPr>
              <a:t>Redevabilité sociale repose sur (fondement)  </a:t>
            </a:r>
          </a:p>
        </p:txBody>
      </p:sp>
      <p:pic>
        <p:nvPicPr>
          <p:cNvPr id="5" name="Image 4"/>
          <p:cNvPicPr>
            <a:picLocks noChangeAspect="1"/>
          </p:cNvPicPr>
          <p:nvPr/>
        </p:nvPicPr>
        <p:blipFill>
          <a:blip r:embed="rId2"/>
          <a:stretch>
            <a:fillRect/>
          </a:stretch>
        </p:blipFill>
        <p:spPr>
          <a:xfrm>
            <a:off x="1075174" y="1640167"/>
            <a:ext cx="9133951" cy="4762500"/>
          </a:xfrm>
          <a:prstGeom prst="rect">
            <a:avLst/>
          </a:prstGeom>
        </p:spPr>
      </p:pic>
    </p:spTree>
    <p:extLst>
      <p:ext uri="{BB962C8B-B14F-4D97-AF65-F5344CB8AC3E}">
        <p14:creationId xmlns="" xmlns:p14="http://schemas.microsoft.com/office/powerpoint/2010/main" val="82963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La </a:t>
            </a:r>
            <a:r>
              <a:rPr lang="fr-FR" dirty="0" err="1">
                <a:solidFill>
                  <a:srgbClr val="00B0F0"/>
                </a:solidFill>
                <a:latin typeface="Arial" panose="020B0604020202020204" pitchFamily="34" charset="0"/>
                <a:cs typeface="Arial" panose="020B0604020202020204" pitchFamily="34" charset="0"/>
              </a:rPr>
              <a:t>redevabilité</a:t>
            </a:r>
            <a:r>
              <a:rPr lang="fr-FR" dirty="0">
                <a:solidFill>
                  <a:srgbClr val="00B0F0"/>
                </a:solidFill>
                <a:latin typeface="Arial" panose="020B0604020202020204" pitchFamily="34" charset="0"/>
                <a:cs typeface="Arial" panose="020B0604020202020204" pitchFamily="34" charset="0"/>
              </a:rPr>
              <a:t>  verticale </a:t>
            </a:r>
          </a:p>
        </p:txBody>
      </p:sp>
      <p:pic>
        <p:nvPicPr>
          <p:cNvPr id="3" name="Image 2"/>
          <p:cNvPicPr>
            <a:picLocks noChangeAspect="1"/>
          </p:cNvPicPr>
          <p:nvPr/>
        </p:nvPicPr>
        <p:blipFill>
          <a:blip r:embed="rId2"/>
          <a:stretch>
            <a:fillRect/>
          </a:stretch>
        </p:blipFill>
        <p:spPr>
          <a:xfrm>
            <a:off x="1798655" y="1690689"/>
            <a:ext cx="8832501" cy="4227790"/>
          </a:xfrm>
          <a:prstGeom prst="rect">
            <a:avLst/>
          </a:prstGeom>
        </p:spPr>
      </p:pic>
    </p:spTree>
    <p:extLst>
      <p:ext uri="{BB962C8B-B14F-4D97-AF65-F5344CB8AC3E}">
        <p14:creationId xmlns="" xmlns:p14="http://schemas.microsoft.com/office/powerpoint/2010/main" val="4196986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La </a:t>
            </a:r>
            <a:r>
              <a:rPr lang="fr-FR" dirty="0" err="1">
                <a:solidFill>
                  <a:srgbClr val="00B0F0"/>
                </a:solidFill>
                <a:latin typeface="Arial" panose="020B0604020202020204" pitchFamily="34" charset="0"/>
                <a:cs typeface="Arial" panose="020B0604020202020204" pitchFamily="34" charset="0"/>
              </a:rPr>
              <a:t>redevabilité</a:t>
            </a:r>
            <a:r>
              <a:rPr lang="fr-FR" dirty="0">
                <a:solidFill>
                  <a:srgbClr val="00B0F0"/>
                </a:solidFill>
                <a:latin typeface="Arial" panose="020B0604020202020204" pitchFamily="34" charset="0"/>
                <a:cs typeface="Arial" panose="020B0604020202020204" pitchFamily="34" charset="0"/>
              </a:rPr>
              <a:t>  diagonale (dialogue)  </a:t>
            </a:r>
          </a:p>
        </p:txBody>
      </p:sp>
      <p:pic>
        <p:nvPicPr>
          <p:cNvPr id="4" name="Image 3"/>
          <p:cNvPicPr>
            <a:picLocks noChangeAspect="1"/>
          </p:cNvPicPr>
          <p:nvPr/>
        </p:nvPicPr>
        <p:blipFill>
          <a:blip r:embed="rId2"/>
          <a:stretch>
            <a:fillRect/>
          </a:stretch>
        </p:blipFill>
        <p:spPr>
          <a:xfrm>
            <a:off x="1426866" y="1785884"/>
            <a:ext cx="8621486" cy="4112497"/>
          </a:xfrm>
          <a:prstGeom prst="rect">
            <a:avLst/>
          </a:prstGeom>
        </p:spPr>
      </p:pic>
    </p:spTree>
    <p:extLst>
      <p:ext uri="{BB962C8B-B14F-4D97-AF65-F5344CB8AC3E}">
        <p14:creationId xmlns="" xmlns:p14="http://schemas.microsoft.com/office/powerpoint/2010/main" val="356834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La bonne circulation d’information   </a:t>
            </a:r>
          </a:p>
        </p:txBody>
      </p:sp>
      <p:pic>
        <p:nvPicPr>
          <p:cNvPr id="3" name="Image 2"/>
          <p:cNvPicPr>
            <a:picLocks noChangeAspect="1"/>
          </p:cNvPicPr>
          <p:nvPr/>
        </p:nvPicPr>
        <p:blipFill>
          <a:blip r:embed="rId2"/>
          <a:stretch>
            <a:fillRect/>
          </a:stretch>
        </p:blipFill>
        <p:spPr>
          <a:xfrm>
            <a:off x="1758462" y="1488936"/>
            <a:ext cx="8219552" cy="4781236"/>
          </a:xfrm>
          <a:prstGeom prst="rect">
            <a:avLst/>
          </a:prstGeom>
        </p:spPr>
      </p:pic>
    </p:spTree>
    <p:extLst>
      <p:ext uri="{BB962C8B-B14F-4D97-AF65-F5344CB8AC3E}">
        <p14:creationId xmlns="" xmlns:p14="http://schemas.microsoft.com/office/powerpoint/2010/main" val="2912812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1613"/>
            <a:ext cx="10515600" cy="1325563"/>
          </a:xfrm>
        </p:spPr>
        <p:txBody>
          <a:bodyPr/>
          <a:lstStyle/>
          <a:p>
            <a:r>
              <a:rPr lang="fr-FR" dirty="0">
                <a:solidFill>
                  <a:srgbClr val="00B0F0"/>
                </a:solidFill>
                <a:latin typeface="Arial" panose="020B0604020202020204" pitchFamily="34" charset="0"/>
                <a:cs typeface="Arial" panose="020B0604020202020204" pitchFamily="34" charset="0"/>
              </a:rPr>
              <a:t>Exemple de redevabilité sociale </a:t>
            </a:r>
          </a:p>
        </p:txBody>
      </p:sp>
      <p:sp>
        <p:nvSpPr>
          <p:cNvPr id="3" name="Espace réservé du contenu 2"/>
          <p:cNvSpPr>
            <a:spLocks noGrp="1"/>
          </p:cNvSpPr>
          <p:nvPr>
            <p:ph idx="1"/>
          </p:nvPr>
        </p:nvSpPr>
        <p:spPr>
          <a:xfrm>
            <a:off x="838200" y="1332410"/>
            <a:ext cx="10515600" cy="5094515"/>
          </a:xfrm>
        </p:spPr>
        <p:txBody>
          <a:bodyPr>
            <a:noAutofit/>
          </a:bodyPr>
          <a:lstStyle/>
          <a:p>
            <a:r>
              <a:rPr lang="fr-FR" sz="2400" dirty="0"/>
              <a:t>Les processus de contrôle public (</a:t>
            </a:r>
            <a:r>
              <a:rPr lang="fr-FR" sz="2400" dirty="0">
                <a:hlinkClick r:id="rId2"/>
              </a:rPr>
              <a:t>audits sociaux</a:t>
            </a:r>
            <a:r>
              <a:rPr lang="fr-FR" sz="2400" dirty="0"/>
              <a:t>, les fiches d’évaluations communautaires…)</a:t>
            </a:r>
          </a:p>
          <a:p>
            <a:r>
              <a:rPr lang="fr-FR" sz="2400" dirty="0"/>
              <a:t>Les enquêtes auprès des utilisateurs (</a:t>
            </a:r>
            <a:r>
              <a:rPr lang="fr-FR" sz="2400" dirty="0">
                <a:hlinkClick r:id="rId3"/>
              </a:rPr>
              <a:t>bulletins de rapport des citoyens</a:t>
            </a:r>
            <a:r>
              <a:rPr lang="fr-FR" sz="2400" dirty="0"/>
              <a:t>, enquêtes portant sur la prestation de services…)</a:t>
            </a:r>
          </a:p>
          <a:p>
            <a:r>
              <a:rPr lang="fr-FR" sz="2400" dirty="0"/>
              <a:t>Les mécanismes d’examen des plaintes</a:t>
            </a:r>
          </a:p>
          <a:p>
            <a:r>
              <a:rPr lang="fr-FR" sz="2400" dirty="0"/>
              <a:t>Mécanismes de représentation des utilisateurs (associations d’utilisateurs, représentants des citoyens…)</a:t>
            </a:r>
          </a:p>
          <a:p>
            <a:r>
              <a:rPr lang="fr-FR" sz="2400" dirty="0"/>
              <a:t>Planification, gestion, et suivi participative des projets, y compris </a:t>
            </a:r>
            <a:r>
              <a:rPr lang="fr-FR" sz="2400" dirty="0">
                <a:hlinkClick r:id="rId4" tooltip="les approches de gestion communautaire des projets"/>
              </a:rPr>
              <a:t>les approches de gestion communautaire des projets</a:t>
            </a:r>
            <a:endParaRPr lang="fr-FR" sz="2400" dirty="0"/>
          </a:p>
          <a:p>
            <a:pPr marL="0" indent="0">
              <a:buNone/>
            </a:pPr>
            <a:endParaRPr lang="fr-FR" sz="2500" dirty="0"/>
          </a:p>
        </p:txBody>
      </p:sp>
    </p:spTree>
    <p:extLst>
      <p:ext uri="{BB962C8B-B14F-4D97-AF65-F5344CB8AC3E}">
        <p14:creationId xmlns="" xmlns:p14="http://schemas.microsoft.com/office/powerpoint/2010/main" val="1241184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Des exemples d’actions pour la </a:t>
            </a:r>
            <a:r>
              <a:rPr lang="fr-FR" dirty="0" err="1">
                <a:solidFill>
                  <a:srgbClr val="00B0F0"/>
                </a:solidFill>
                <a:latin typeface="Arial" panose="020B0604020202020204" pitchFamily="34" charset="0"/>
                <a:cs typeface="Arial" panose="020B0604020202020204" pitchFamily="34" charset="0"/>
              </a:rPr>
              <a:t>redevablité</a:t>
            </a:r>
            <a:r>
              <a:rPr lang="fr-FR" dirty="0">
                <a:solidFill>
                  <a:srgbClr val="00B0F0"/>
                </a:solidFill>
                <a:latin typeface="Arial" panose="020B0604020202020204" pitchFamily="34" charset="0"/>
                <a:cs typeface="Arial" panose="020B0604020202020204" pitchFamily="34" charset="0"/>
              </a:rPr>
              <a:t> sociale    </a:t>
            </a:r>
          </a:p>
        </p:txBody>
      </p:sp>
      <p:pic>
        <p:nvPicPr>
          <p:cNvPr id="4" name="Image 3"/>
          <p:cNvPicPr>
            <a:picLocks noChangeAspect="1"/>
          </p:cNvPicPr>
          <p:nvPr/>
        </p:nvPicPr>
        <p:blipFill>
          <a:blip r:embed="rId2"/>
          <a:stretch>
            <a:fillRect/>
          </a:stretch>
        </p:blipFill>
        <p:spPr>
          <a:xfrm>
            <a:off x="1243274" y="2458078"/>
            <a:ext cx="3314700" cy="1600200"/>
          </a:xfrm>
          <a:prstGeom prst="rect">
            <a:avLst/>
          </a:prstGeom>
        </p:spPr>
      </p:pic>
      <p:pic>
        <p:nvPicPr>
          <p:cNvPr id="5" name="Image 4"/>
          <p:cNvPicPr>
            <a:picLocks noChangeAspect="1"/>
          </p:cNvPicPr>
          <p:nvPr/>
        </p:nvPicPr>
        <p:blipFill>
          <a:blip r:embed="rId3"/>
          <a:stretch>
            <a:fillRect/>
          </a:stretch>
        </p:blipFill>
        <p:spPr>
          <a:xfrm>
            <a:off x="4429125" y="2590800"/>
            <a:ext cx="3333750" cy="1676400"/>
          </a:xfrm>
          <a:prstGeom prst="rect">
            <a:avLst/>
          </a:prstGeom>
        </p:spPr>
      </p:pic>
      <p:pic>
        <p:nvPicPr>
          <p:cNvPr id="6" name="Image 5"/>
          <p:cNvPicPr>
            <a:picLocks noChangeAspect="1"/>
          </p:cNvPicPr>
          <p:nvPr/>
        </p:nvPicPr>
        <p:blipFill>
          <a:blip r:embed="rId4"/>
          <a:stretch>
            <a:fillRect/>
          </a:stretch>
        </p:blipFill>
        <p:spPr>
          <a:xfrm>
            <a:off x="7581900" y="2671762"/>
            <a:ext cx="3771900" cy="1514475"/>
          </a:xfrm>
          <a:prstGeom prst="rect">
            <a:avLst/>
          </a:prstGeom>
        </p:spPr>
      </p:pic>
    </p:spTree>
    <p:extLst>
      <p:ext uri="{BB962C8B-B14F-4D97-AF65-F5344CB8AC3E}">
        <p14:creationId xmlns="" xmlns:p14="http://schemas.microsoft.com/office/powerpoint/2010/main" val="1401313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Les facteurs de la </a:t>
            </a:r>
            <a:r>
              <a:rPr lang="fr-FR" dirty="0" err="1">
                <a:solidFill>
                  <a:srgbClr val="00B0F0"/>
                </a:solidFill>
                <a:latin typeface="Arial" panose="020B0604020202020204" pitchFamily="34" charset="0"/>
                <a:cs typeface="Arial" panose="020B0604020202020204" pitchFamily="34" charset="0"/>
              </a:rPr>
              <a:t>redevabilité</a:t>
            </a:r>
            <a:r>
              <a:rPr lang="fr-FR" dirty="0">
                <a:solidFill>
                  <a:srgbClr val="00B0F0"/>
                </a:solidFill>
                <a:latin typeface="Arial" panose="020B0604020202020204" pitchFamily="34" charset="0"/>
                <a:cs typeface="Arial" panose="020B0604020202020204" pitchFamily="34" charset="0"/>
              </a:rPr>
              <a:t> sociale     </a:t>
            </a:r>
          </a:p>
        </p:txBody>
      </p:sp>
      <p:sp>
        <p:nvSpPr>
          <p:cNvPr id="3" name="Espace réservé du contenu 2"/>
          <p:cNvSpPr>
            <a:spLocks noGrp="1"/>
          </p:cNvSpPr>
          <p:nvPr>
            <p:ph idx="1"/>
          </p:nvPr>
        </p:nvSpPr>
        <p:spPr/>
        <p:txBody>
          <a:bodyPr>
            <a:normAutofit fontScale="70000" lnSpcReduction="20000"/>
          </a:bodyPr>
          <a:lstStyle/>
          <a:p>
            <a:r>
              <a:rPr lang="fr-FR" sz="4400" dirty="0">
                <a:latin typeface="Arial" panose="020B0604020202020204" pitchFamily="34" charset="0"/>
                <a:cs typeface="Arial" panose="020B0604020202020204" pitchFamily="34" charset="0"/>
              </a:rPr>
              <a:t>L’habilité des acteurs de la société civile à mobiliser les </a:t>
            </a:r>
            <a:r>
              <a:rPr lang="fr-FR" sz="4400" dirty="0">
                <a:solidFill>
                  <a:srgbClr val="0000CC"/>
                </a:solidFill>
                <a:latin typeface="Arial" panose="020B0604020202020204" pitchFamily="34" charset="0"/>
                <a:cs typeface="Arial" panose="020B0604020202020204" pitchFamily="34" charset="0"/>
              </a:rPr>
              <a:t>ressources</a:t>
            </a:r>
            <a:r>
              <a:rPr lang="fr-FR" sz="4400" dirty="0">
                <a:latin typeface="Arial" panose="020B0604020202020204" pitchFamily="34" charset="0"/>
                <a:cs typeface="Arial" panose="020B0604020202020204" pitchFamily="34" charset="0"/>
              </a:rPr>
              <a:t>, utiliser les </a:t>
            </a:r>
            <a:r>
              <a:rPr lang="fr-FR" sz="4400" dirty="0">
                <a:solidFill>
                  <a:srgbClr val="0000CC"/>
                </a:solidFill>
                <a:latin typeface="Arial" panose="020B0604020202020204" pitchFamily="34" charset="0"/>
                <a:cs typeface="Arial" panose="020B0604020202020204" pitchFamily="34" charset="0"/>
              </a:rPr>
              <a:t>medias</a:t>
            </a:r>
            <a:r>
              <a:rPr lang="fr-FR" sz="4400" dirty="0">
                <a:latin typeface="Arial" panose="020B0604020202020204" pitchFamily="34" charset="0"/>
                <a:cs typeface="Arial" panose="020B0604020202020204" pitchFamily="34" charset="0"/>
              </a:rPr>
              <a:t> effectivement, renforcer leur </a:t>
            </a:r>
            <a:r>
              <a:rPr lang="fr-FR" sz="4400" dirty="0">
                <a:solidFill>
                  <a:srgbClr val="0000CC"/>
                </a:solidFill>
                <a:latin typeface="Arial" panose="020B0604020202020204" pitchFamily="34" charset="0"/>
                <a:cs typeface="Arial" panose="020B0604020202020204" pitchFamily="34" charset="0"/>
              </a:rPr>
              <a:t>légitimité</a:t>
            </a:r>
            <a:r>
              <a:rPr lang="fr-FR" sz="4400" dirty="0">
                <a:latin typeface="Arial" panose="020B0604020202020204" pitchFamily="34" charset="0"/>
                <a:cs typeface="Arial" panose="020B0604020202020204" pitchFamily="34" charset="0"/>
              </a:rPr>
              <a:t> </a:t>
            </a:r>
          </a:p>
          <a:p>
            <a:r>
              <a:rPr lang="fr-FR" sz="4400" dirty="0">
                <a:latin typeface="Arial" panose="020B0604020202020204" pitchFamily="34" charset="0"/>
                <a:cs typeface="Arial" panose="020B0604020202020204" pitchFamily="34" charset="0"/>
              </a:rPr>
              <a:t>La promotion d’agents de gouvernements qui </a:t>
            </a:r>
            <a:r>
              <a:rPr lang="fr-FR" sz="4400" dirty="0">
                <a:solidFill>
                  <a:srgbClr val="0000CC"/>
                </a:solidFill>
                <a:latin typeface="Arial" panose="020B0604020202020204" pitchFamily="34" charset="0"/>
                <a:cs typeface="Arial" panose="020B0604020202020204" pitchFamily="34" charset="0"/>
              </a:rPr>
              <a:t>rendent compte </a:t>
            </a:r>
            <a:r>
              <a:rPr lang="fr-FR" sz="4400" dirty="0">
                <a:latin typeface="Arial" panose="020B0604020202020204" pitchFamily="34" charset="0"/>
                <a:cs typeface="Arial" panose="020B0604020202020204" pitchFamily="34" charset="0"/>
              </a:rPr>
              <a:t>et qui sont </a:t>
            </a:r>
            <a:r>
              <a:rPr lang="fr-FR" sz="4400" dirty="0">
                <a:solidFill>
                  <a:srgbClr val="0000CC"/>
                </a:solidFill>
                <a:latin typeface="Arial" panose="020B0604020202020204" pitchFamily="34" charset="0"/>
                <a:cs typeface="Arial" panose="020B0604020202020204" pitchFamily="34" charset="0"/>
              </a:rPr>
              <a:t>réceptifs</a:t>
            </a:r>
            <a:r>
              <a:rPr lang="fr-FR" sz="4400" dirty="0">
                <a:latin typeface="Arial" panose="020B0604020202020204" pitchFamily="34" charset="0"/>
                <a:cs typeface="Arial" panose="020B0604020202020204" pitchFamily="34" charset="0"/>
              </a:rPr>
              <a:t> à la participation d’une pluralité d’acteurs de la société et de l’économie. </a:t>
            </a:r>
          </a:p>
          <a:p>
            <a:r>
              <a:rPr lang="fr-FR" sz="4400" dirty="0">
                <a:latin typeface="Arial" panose="020B0604020202020204" pitchFamily="34" charset="0"/>
              </a:rPr>
              <a:t>Un contexte </a:t>
            </a:r>
            <a:r>
              <a:rPr lang="fr-FR" sz="4400" dirty="0">
                <a:solidFill>
                  <a:srgbClr val="0000CC"/>
                </a:solidFill>
                <a:latin typeface="Arial" panose="020B0604020202020204" pitchFamily="34" charset="0"/>
              </a:rPr>
              <a:t>culturel approprié </a:t>
            </a:r>
            <a:r>
              <a:rPr lang="fr-FR" sz="4400" dirty="0">
                <a:latin typeface="Arial" panose="020B0604020202020204" pitchFamily="34" charset="0"/>
              </a:rPr>
              <a:t>: les techniques et outils de redevabilité doivent être adaptés aux réalités sociales et politiques</a:t>
            </a:r>
          </a:p>
          <a:p>
            <a:r>
              <a:rPr lang="fr-FR" sz="4400" dirty="0">
                <a:solidFill>
                  <a:srgbClr val="0000CC"/>
                </a:solidFill>
                <a:latin typeface="Arial" panose="020B0604020202020204" pitchFamily="34" charset="0"/>
                <a:cs typeface="Arial" panose="020B0604020202020204" pitchFamily="34" charset="0"/>
              </a:rPr>
              <a:t>L’accès à l’information </a:t>
            </a:r>
          </a:p>
          <a:p>
            <a:endParaRPr lang="fr-FR"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99744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Quelques exemples d’outils      </a:t>
            </a:r>
          </a:p>
        </p:txBody>
      </p:sp>
      <p:sp>
        <p:nvSpPr>
          <p:cNvPr id="3" name="Espace réservé du contenu 2"/>
          <p:cNvSpPr>
            <a:spLocks noGrp="1"/>
          </p:cNvSpPr>
          <p:nvPr>
            <p:ph idx="1"/>
          </p:nvPr>
        </p:nvSpPr>
        <p:spPr>
          <a:xfrm>
            <a:off x="838200" y="1463040"/>
            <a:ext cx="10515600" cy="4713923"/>
          </a:xfrm>
        </p:spPr>
        <p:txBody>
          <a:bodyPr>
            <a:normAutofit fontScale="92500" lnSpcReduction="10000"/>
          </a:bodyPr>
          <a:lstStyle/>
          <a:p>
            <a:r>
              <a:rPr lang="fr-FR" sz="4400" dirty="0">
                <a:solidFill>
                  <a:srgbClr val="0000CC"/>
                </a:solidFill>
                <a:latin typeface="Arial" panose="020B0604020202020204" pitchFamily="34" charset="0"/>
                <a:cs typeface="Arial" panose="020B0604020202020204" pitchFamily="34" charset="0"/>
              </a:rPr>
              <a:t>Tableau d’affichage</a:t>
            </a:r>
            <a:r>
              <a:rPr lang="fr-FR" sz="4400" dirty="0">
                <a:latin typeface="Arial" panose="020B0604020202020204" pitchFamily="34" charset="0"/>
                <a:cs typeface="Arial" panose="020B0604020202020204" pitchFamily="34" charset="0"/>
              </a:rPr>
              <a:t>,</a:t>
            </a:r>
          </a:p>
          <a:p>
            <a:r>
              <a:rPr lang="fr-FR" sz="4400" dirty="0">
                <a:solidFill>
                  <a:srgbClr val="0000CC"/>
                </a:solidFill>
                <a:latin typeface="Arial" panose="020B0604020202020204" pitchFamily="34" charset="0"/>
                <a:cs typeface="Arial" panose="020B0604020202020204" pitchFamily="34" charset="0"/>
              </a:rPr>
              <a:t>Boite à idées</a:t>
            </a:r>
            <a:r>
              <a:rPr lang="fr-FR" sz="4400" dirty="0">
                <a:latin typeface="Arial" panose="020B0604020202020204" pitchFamily="34" charset="0"/>
                <a:cs typeface="Arial" panose="020B0604020202020204" pitchFamily="34" charset="0"/>
              </a:rPr>
              <a:t>, </a:t>
            </a:r>
          </a:p>
          <a:p>
            <a:r>
              <a:rPr lang="fr-FR" sz="4400" dirty="0">
                <a:solidFill>
                  <a:srgbClr val="0000CC"/>
                </a:solidFill>
                <a:latin typeface="Arial" panose="020B0604020202020204" pitchFamily="34" charset="0"/>
                <a:cs typeface="Arial" panose="020B0604020202020204" pitchFamily="34" charset="0"/>
              </a:rPr>
              <a:t>Numéro vert</a:t>
            </a:r>
            <a:r>
              <a:rPr lang="fr-FR" sz="4400" dirty="0">
                <a:latin typeface="Arial" panose="020B0604020202020204" pitchFamily="34" charset="0"/>
                <a:cs typeface="Arial" panose="020B0604020202020204" pitchFamily="34" charset="0"/>
              </a:rPr>
              <a:t>, </a:t>
            </a:r>
          </a:p>
          <a:p>
            <a:r>
              <a:rPr lang="fr-FR" sz="4400" dirty="0" err="1">
                <a:solidFill>
                  <a:srgbClr val="0000CC"/>
                </a:solidFill>
                <a:latin typeface="Arial" panose="020B0604020202020204" pitchFamily="34" charset="0"/>
                <a:cs typeface="Arial" panose="020B0604020202020204" pitchFamily="34" charset="0"/>
              </a:rPr>
              <a:t>Community</a:t>
            </a:r>
            <a:r>
              <a:rPr lang="fr-FR" sz="4400" dirty="0">
                <a:solidFill>
                  <a:srgbClr val="0000CC"/>
                </a:solidFill>
                <a:latin typeface="Arial" panose="020B0604020202020204" pitchFamily="34" charset="0"/>
                <a:cs typeface="Arial" panose="020B0604020202020204" pitchFamily="34" charset="0"/>
              </a:rPr>
              <a:t> Score </a:t>
            </a:r>
            <a:r>
              <a:rPr lang="fr-FR" sz="4400" dirty="0" err="1">
                <a:solidFill>
                  <a:srgbClr val="0000CC"/>
                </a:solidFill>
                <a:latin typeface="Arial" panose="020B0604020202020204" pitchFamily="34" charset="0"/>
                <a:cs typeface="Arial" panose="020B0604020202020204" pitchFamily="34" charset="0"/>
              </a:rPr>
              <a:t>Card</a:t>
            </a:r>
            <a:r>
              <a:rPr lang="fr-FR" sz="4400" dirty="0">
                <a:latin typeface="Arial" panose="020B0604020202020204" pitchFamily="34" charset="0"/>
                <a:cs typeface="Arial" panose="020B0604020202020204" pitchFamily="34" charset="0"/>
              </a:rPr>
              <a:t>, </a:t>
            </a:r>
          </a:p>
          <a:p>
            <a:r>
              <a:rPr lang="fr-FR" sz="4400" dirty="0">
                <a:solidFill>
                  <a:srgbClr val="0000CC"/>
                </a:solidFill>
                <a:latin typeface="Arial" panose="020B0604020202020204" pitchFamily="34" charset="0"/>
                <a:cs typeface="Arial" panose="020B0604020202020204" pitchFamily="34" charset="0"/>
              </a:rPr>
              <a:t>Réunion communautaire</a:t>
            </a:r>
            <a:r>
              <a:rPr lang="fr-FR" sz="4400" dirty="0">
                <a:latin typeface="Arial" panose="020B0604020202020204" pitchFamily="34" charset="0"/>
                <a:cs typeface="Arial" panose="020B0604020202020204" pitchFamily="34" charset="0"/>
              </a:rPr>
              <a:t>, </a:t>
            </a:r>
          </a:p>
          <a:p>
            <a:r>
              <a:rPr lang="fr-FR" sz="4400" dirty="0">
                <a:latin typeface="Arial" panose="020B0604020202020204" pitchFamily="34" charset="0"/>
                <a:cs typeface="Arial" panose="020B0604020202020204" pitchFamily="34" charset="0"/>
              </a:rPr>
              <a:t>Radio trottoir </a:t>
            </a:r>
            <a:r>
              <a:rPr lang="fr-FR" sz="4400" dirty="0"/>
              <a:t> </a:t>
            </a:r>
          </a:p>
          <a:p>
            <a:r>
              <a:rPr lang="fr-FR" sz="4400" dirty="0">
                <a:latin typeface="Arial" panose="020B0604020202020204" pitchFamily="34" charset="0"/>
                <a:cs typeface="Arial" panose="020B0604020202020204" pitchFamily="34" charset="0"/>
              </a:rPr>
              <a:t>….</a:t>
            </a:r>
          </a:p>
        </p:txBody>
      </p:sp>
    </p:spTree>
    <p:extLst>
      <p:ext uri="{BB962C8B-B14F-4D97-AF65-F5344CB8AC3E}">
        <p14:creationId xmlns="" xmlns:p14="http://schemas.microsoft.com/office/powerpoint/2010/main" val="81319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2556" y="2113808"/>
            <a:ext cx="9311243" cy="2719449"/>
          </a:xfrm>
        </p:spPr>
        <p:txBody>
          <a:bodyPr>
            <a:normAutofit/>
          </a:bodyPr>
          <a:lstStyle/>
          <a:p>
            <a:r>
              <a:rPr lang="fr-FR" dirty="0">
                <a:solidFill>
                  <a:schemeClr val="tx2"/>
                </a:solidFill>
                <a:latin typeface="Arial" panose="020B0604020202020204" pitchFamily="34" charset="0"/>
                <a:cs typeface="Arial" panose="020B0604020202020204" pitchFamily="34" charset="0"/>
              </a:rPr>
              <a:t>* Boite a idée</a:t>
            </a:r>
            <a:br>
              <a:rPr lang="fr-FR" dirty="0">
                <a:solidFill>
                  <a:schemeClr val="tx2"/>
                </a:solidFill>
                <a:latin typeface="Arial" panose="020B0604020202020204" pitchFamily="34" charset="0"/>
                <a:cs typeface="Arial" panose="020B0604020202020204" pitchFamily="34" charset="0"/>
              </a:rPr>
            </a:br>
            <a:r>
              <a:rPr lang="fr-FR" dirty="0">
                <a:solidFill>
                  <a:schemeClr val="tx2"/>
                </a:solidFill>
                <a:latin typeface="Arial" panose="020B0604020202020204" pitchFamily="34" charset="0"/>
                <a:cs typeface="Arial" panose="020B0604020202020204" pitchFamily="34" charset="0"/>
              </a:rPr>
              <a:t>* Réunion communautaire</a:t>
            </a:r>
            <a:br>
              <a:rPr lang="fr-FR" dirty="0">
                <a:solidFill>
                  <a:schemeClr val="tx2"/>
                </a:solidFill>
                <a:latin typeface="Arial" panose="020B0604020202020204" pitchFamily="34" charset="0"/>
                <a:cs typeface="Arial" panose="020B0604020202020204" pitchFamily="34" charset="0"/>
              </a:rPr>
            </a:br>
            <a:r>
              <a:rPr lang="fr-FR" dirty="0">
                <a:solidFill>
                  <a:schemeClr val="tx2"/>
                </a:solidFill>
                <a:latin typeface="Arial" panose="020B0604020202020204" pitchFamily="34" charset="0"/>
                <a:cs typeface="Arial" panose="020B0604020202020204" pitchFamily="34" charset="0"/>
              </a:rPr>
              <a:t>* Ligne verte</a:t>
            </a:r>
          </a:p>
        </p:txBody>
      </p:sp>
      <p:sp>
        <p:nvSpPr>
          <p:cNvPr id="4" name="ZoneTexte 3"/>
          <p:cNvSpPr txBox="1"/>
          <p:nvPr/>
        </p:nvSpPr>
        <p:spPr>
          <a:xfrm>
            <a:off x="1163782" y="308758"/>
            <a:ext cx="10770919" cy="1477328"/>
          </a:xfrm>
          <a:prstGeom prst="rect">
            <a:avLst/>
          </a:prstGeom>
          <a:noFill/>
        </p:spPr>
        <p:txBody>
          <a:bodyPr wrap="square" rtlCol="0">
            <a:spAutoFit/>
          </a:bodyPr>
          <a:lstStyle/>
          <a:p>
            <a:r>
              <a:rPr lang="fr-FR" sz="4500" dirty="0">
                <a:solidFill>
                  <a:srgbClr val="00B0F0"/>
                </a:solidFill>
                <a:latin typeface="Arial" panose="020B0604020202020204" pitchFamily="34" charset="0"/>
                <a:cs typeface="Arial" panose="020B0604020202020204" pitchFamily="34" charset="0"/>
              </a:rPr>
              <a:t>Les outils de la mécanisme de recevabilité</a:t>
            </a:r>
            <a:endParaRPr lang="en-US" sz="4500" dirty="0"/>
          </a:p>
        </p:txBody>
      </p:sp>
    </p:spTree>
    <p:extLst>
      <p:ext uri="{BB962C8B-B14F-4D97-AF65-F5344CB8AC3E}">
        <p14:creationId xmlns="" xmlns:p14="http://schemas.microsoft.com/office/powerpoint/2010/main" val="438307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Boites à idées       </a:t>
            </a:r>
          </a:p>
        </p:txBody>
      </p:sp>
      <p:pic>
        <p:nvPicPr>
          <p:cNvPr id="5" name="Imag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8200" y="1985679"/>
            <a:ext cx="4109048" cy="3374362"/>
          </a:xfrm>
          <a:prstGeom prst="rect">
            <a:avLst/>
          </a:prstGeom>
        </p:spPr>
      </p:pic>
      <p:sp>
        <p:nvSpPr>
          <p:cNvPr id="6" name="Content Placeholder 2">
            <a:extLst>
              <a:ext uri="{FF2B5EF4-FFF2-40B4-BE49-F238E27FC236}">
                <a16:creationId xmlns="" xmlns:a16="http://schemas.microsoft.com/office/drawing/2014/main" id="{30E4FD41-3592-4D29-A639-E94127ED3C84}"/>
              </a:ext>
            </a:extLst>
          </p:cNvPr>
          <p:cNvSpPr>
            <a:spLocks noGrp="1"/>
          </p:cNvSpPr>
          <p:nvPr>
            <p:ph idx="1"/>
          </p:nvPr>
        </p:nvSpPr>
        <p:spPr>
          <a:xfrm>
            <a:off x="5844208" y="2832100"/>
            <a:ext cx="5645426" cy="3660775"/>
          </a:xfrm>
        </p:spPr>
        <p:txBody>
          <a:bodyPr>
            <a:normAutofit/>
          </a:bodyPr>
          <a:lstStyle/>
          <a:p>
            <a:r>
              <a:rPr lang="fr-FR" sz="4000" dirty="0">
                <a:highlight>
                  <a:srgbClr val="00FF00"/>
                </a:highlight>
              </a:rPr>
              <a:t>Une boite fermée</a:t>
            </a:r>
          </a:p>
          <a:p>
            <a:r>
              <a:rPr lang="fr-FR" sz="4000" dirty="0">
                <a:highlight>
                  <a:srgbClr val="00FF00"/>
                </a:highlight>
              </a:rPr>
              <a:t>Un cadenas avec des clés</a:t>
            </a:r>
          </a:p>
          <a:p>
            <a:r>
              <a:rPr lang="fr-FR" sz="4000" dirty="0">
                <a:highlight>
                  <a:srgbClr val="00FF00"/>
                </a:highlight>
              </a:rPr>
              <a:t>Un cahier </a:t>
            </a:r>
          </a:p>
          <a:p>
            <a:r>
              <a:rPr lang="fr-FR" sz="4000" dirty="0">
                <a:highlight>
                  <a:srgbClr val="00FF00"/>
                </a:highlight>
              </a:rPr>
              <a:t>Un stylo</a:t>
            </a:r>
          </a:p>
          <a:p>
            <a:r>
              <a:rPr lang="fr-FR" sz="4000" dirty="0">
                <a:highlight>
                  <a:srgbClr val="00FF00"/>
                </a:highlight>
              </a:rPr>
              <a:t>Une règle</a:t>
            </a:r>
            <a:endParaRPr lang="en-US" sz="4000" dirty="0">
              <a:highlight>
                <a:srgbClr val="00FF00"/>
              </a:highlight>
            </a:endParaRPr>
          </a:p>
        </p:txBody>
      </p:sp>
      <p:sp>
        <p:nvSpPr>
          <p:cNvPr id="7" name="Title 1">
            <a:extLst>
              <a:ext uri="{FF2B5EF4-FFF2-40B4-BE49-F238E27FC236}">
                <a16:creationId xmlns="" xmlns:a16="http://schemas.microsoft.com/office/drawing/2014/main" id="{6164EF3D-F5B7-4DE7-9FDB-B7F78F077E97}"/>
              </a:ext>
            </a:extLst>
          </p:cNvPr>
          <p:cNvSpPr txBox="1">
            <a:spLocks/>
          </p:cNvSpPr>
          <p:nvPr/>
        </p:nvSpPr>
        <p:spPr>
          <a:xfrm>
            <a:off x="5393634" y="1247250"/>
            <a:ext cx="60960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400" b="1" dirty="0">
                <a:solidFill>
                  <a:srgbClr val="0000CC"/>
                </a:solidFill>
                <a:highlight>
                  <a:srgbClr val="00FF00"/>
                </a:highlight>
              </a:rPr>
              <a:t>Un kit de boîte à idée comprend:</a:t>
            </a:r>
            <a:endParaRPr lang="en-US" sz="5400" b="1" dirty="0">
              <a:solidFill>
                <a:srgbClr val="0000CC"/>
              </a:solidFill>
              <a:highlight>
                <a:srgbClr val="00FF00"/>
              </a:highlight>
            </a:endParaRPr>
          </a:p>
        </p:txBody>
      </p:sp>
    </p:spTree>
    <p:extLst>
      <p:ext uri="{BB962C8B-B14F-4D97-AF65-F5344CB8AC3E}">
        <p14:creationId xmlns="" xmlns:p14="http://schemas.microsoft.com/office/powerpoint/2010/main" val="266069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365125"/>
            <a:ext cx="7628709" cy="465109"/>
          </a:xfrm>
        </p:spPr>
        <p:txBody>
          <a:bodyPr>
            <a:normAutofit fontScale="90000"/>
          </a:bodyPr>
          <a:lstStyle/>
          <a:p>
            <a:pPr marL="742950" indent="-742950">
              <a:buFont typeface="+mj-lt"/>
              <a:buAutoNum type="alphaUcPeriod"/>
            </a:pPr>
            <a:r>
              <a:rPr lang="fr-FR" b="1" u="sng" dirty="0">
                <a:effectLst>
                  <a:outerShdw blurRad="38100" dist="38100" dir="2700000" algn="tl">
                    <a:srgbClr val="000000">
                      <a:alpha val="43137"/>
                    </a:srgbClr>
                  </a:outerShdw>
                </a:effectLst>
              </a:rPr>
              <a:t>Objectif</a:t>
            </a:r>
          </a:p>
        </p:txBody>
      </p:sp>
      <p:sp>
        <p:nvSpPr>
          <p:cNvPr id="3" name="Espace réservé du contenu 2"/>
          <p:cNvSpPr>
            <a:spLocks noGrp="1"/>
          </p:cNvSpPr>
          <p:nvPr>
            <p:ph idx="1"/>
          </p:nvPr>
        </p:nvSpPr>
        <p:spPr>
          <a:xfrm>
            <a:off x="822960" y="1017981"/>
            <a:ext cx="9966960" cy="1036450"/>
          </a:xfrm>
        </p:spPr>
        <p:txBody>
          <a:bodyPr>
            <a:normAutofit/>
          </a:bodyPr>
          <a:lstStyle/>
          <a:p>
            <a:pPr>
              <a:buFont typeface="Wingdings" panose="05000000000000000000" pitchFamily="2" charset="2"/>
              <a:buChar char="Ø"/>
            </a:pPr>
            <a:r>
              <a:rPr lang="fr-FR" dirty="0"/>
              <a:t>Déclenchement de processus de mécanisme de redevabilité</a:t>
            </a:r>
          </a:p>
          <a:p>
            <a:pPr>
              <a:buFont typeface="Wingdings" panose="05000000000000000000" pitchFamily="2" charset="2"/>
              <a:buChar char="Ø"/>
            </a:pPr>
            <a:r>
              <a:rPr lang="fr-FR" dirty="0"/>
              <a:t>Engagement des acteurs communaux au processus</a:t>
            </a:r>
          </a:p>
        </p:txBody>
      </p:sp>
      <p:sp>
        <p:nvSpPr>
          <p:cNvPr id="4" name="Titre 1"/>
          <p:cNvSpPr txBox="1">
            <a:spLocks/>
          </p:cNvSpPr>
          <p:nvPr/>
        </p:nvSpPr>
        <p:spPr>
          <a:xfrm>
            <a:off x="822960" y="2043365"/>
            <a:ext cx="7628709" cy="62113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 typeface="+mj-lt"/>
              <a:buAutoNum type="alphaUcPeriod" startAt="2"/>
            </a:pPr>
            <a:r>
              <a:rPr lang="fr-FR" b="1" u="sng" dirty="0">
                <a:effectLst>
                  <a:outerShdw blurRad="38100" dist="38100" dir="2700000" algn="tl">
                    <a:srgbClr val="000000">
                      <a:alpha val="43137"/>
                    </a:srgbClr>
                  </a:outerShdw>
                </a:effectLst>
              </a:rPr>
              <a:t>Personne concerné </a:t>
            </a:r>
          </a:p>
        </p:txBody>
      </p:sp>
      <p:sp>
        <p:nvSpPr>
          <p:cNvPr id="5" name="Espace réservé du contenu 2"/>
          <p:cNvSpPr txBox="1">
            <a:spLocks/>
          </p:cNvSpPr>
          <p:nvPr/>
        </p:nvSpPr>
        <p:spPr>
          <a:xfrm>
            <a:off x="822960" y="2731325"/>
            <a:ext cx="9835208" cy="22206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dirty="0"/>
              <a:t>Facilitateurs : maire/conseiller, OSC communale, TA</a:t>
            </a:r>
          </a:p>
          <a:p>
            <a:pPr>
              <a:buFont typeface="Wingdings" panose="05000000000000000000" pitchFamily="2" charset="2"/>
              <a:buChar char="Ø"/>
            </a:pPr>
            <a:r>
              <a:rPr lang="fr-FR" dirty="0"/>
              <a:t>Participants : (30pers): Conseiller, Notable, Autorité religieuse représentant OSC, noyau dur SLC, STEAH, Chef de fokontany</a:t>
            </a:r>
          </a:p>
          <a:p>
            <a:pPr>
              <a:buFont typeface="Wingdings" panose="05000000000000000000" pitchFamily="2" charset="2"/>
              <a:buChar char="Ø"/>
            </a:pPr>
            <a:r>
              <a:rPr lang="fr-FR" dirty="0"/>
              <a:t>Autres participants: (gestionnaire – Maçons locaux – </a:t>
            </a:r>
            <a:r>
              <a:rPr lang="fr-FR" dirty="0" err="1"/>
              <a:t>Mpanjaitra</a:t>
            </a:r>
            <a:r>
              <a:rPr lang="fr-FR" dirty="0"/>
              <a:t> </a:t>
            </a:r>
            <a:r>
              <a:rPr lang="fr-FR" dirty="0" err="1"/>
              <a:t>salaka</a:t>
            </a:r>
            <a:r>
              <a:rPr lang="fr-FR" dirty="0"/>
              <a:t> – AV/PSP – LN – Mère Leader </a:t>
            </a:r>
            <a:r>
              <a:rPr lang="fr-FR" dirty="0" err="1"/>
              <a:t>sns</a:t>
            </a:r>
            <a:r>
              <a:rPr lang="fr-FR" dirty="0"/>
              <a:t>…)</a:t>
            </a:r>
          </a:p>
          <a:p>
            <a:pPr marL="0" indent="0">
              <a:buFont typeface="Arial" panose="020B0604020202020204" pitchFamily="34" charset="0"/>
              <a:buNone/>
            </a:pPr>
            <a:endParaRPr lang="fr-FR" dirty="0"/>
          </a:p>
        </p:txBody>
      </p:sp>
      <p:sp>
        <p:nvSpPr>
          <p:cNvPr id="6" name="Titre 1"/>
          <p:cNvSpPr txBox="1">
            <a:spLocks/>
          </p:cNvSpPr>
          <p:nvPr/>
        </p:nvSpPr>
        <p:spPr>
          <a:xfrm>
            <a:off x="866899" y="4924979"/>
            <a:ext cx="7572895" cy="5139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 typeface="+mj-lt"/>
              <a:buAutoNum type="alphaUcPeriod" startAt="4"/>
            </a:pPr>
            <a:r>
              <a:rPr lang="fr-FR" sz="4000" b="1" u="sng" dirty="0">
                <a:effectLst>
                  <a:outerShdw blurRad="38100" dist="38100" dir="2700000" algn="tl">
                    <a:srgbClr val="000000">
                      <a:alpha val="43137"/>
                    </a:srgbClr>
                  </a:outerShdw>
                </a:effectLst>
              </a:rPr>
              <a:t>Lieu concerné </a:t>
            </a:r>
          </a:p>
        </p:txBody>
      </p:sp>
      <p:sp>
        <p:nvSpPr>
          <p:cNvPr id="7" name="Espace réservé du contenu 2"/>
          <p:cNvSpPr txBox="1">
            <a:spLocks/>
          </p:cNvSpPr>
          <p:nvPr/>
        </p:nvSpPr>
        <p:spPr>
          <a:xfrm>
            <a:off x="822960" y="5565451"/>
            <a:ext cx="9117874" cy="796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dirty="0"/>
              <a:t> Toutes les communes d’intervention</a:t>
            </a:r>
          </a:p>
        </p:txBody>
      </p:sp>
    </p:spTree>
    <p:extLst>
      <p:ext uri="{BB962C8B-B14F-4D97-AF65-F5344CB8AC3E}">
        <p14:creationId xmlns="" xmlns:p14="http://schemas.microsoft.com/office/powerpoint/2010/main" val="2624029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Comment (Processus)?       </a:t>
            </a:r>
          </a:p>
        </p:txBody>
      </p:sp>
      <p:sp>
        <p:nvSpPr>
          <p:cNvPr id="3" name="Espace réservé du contenu 2"/>
          <p:cNvSpPr>
            <a:spLocks noGrp="1"/>
          </p:cNvSpPr>
          <p:nvPr>
            <p:ph idx="1"/>
          </p:nvPr>
        </p:nvSpPr>
        <p:spPr/>
        <p:txBody>
          <a:bodyPr>
            <a:normAutofit fontScale="40000" lnSpcReduction="20000"/>
          </a:bodyPr>
          <a:lstStyle/>
          <a:p>
            <a:r>
              <a:rPr lang="fr-FR" sz="4400" dirty="0">
                <a:latin typeface="Arial" panose="020B0604020202020204" pitchFamily="34" charset="0"/>
                <a:cs typeface="Arial" panose="020B0604020202020204" pitchFamily="34" charset="0"/>
              </a:rPr>
              <a:t> On installe une boite à idée au bureau de la commune, dans chaque Fokontany et au niveau des chefs des AUE  gestionnaires de systèmes. D’autres emplacements approuvés par la communauté pourraient être utilisés outre celle installée près du bureau de chef Fokontany ou celle près de la commune. </a:t>
            </a:r>
          </a:p>
          <a:p>
            <a:r>
              <a:rPr lang="fr-FR" sz="4400" dirty="0">
                <a:latin typeface="Arial" panose="020B0604020202020204" pitchFamily="34" charset="0"/>
                <a:cs typeface="Arial" panose="020B0604020202020204" pitchFamily="34" charset="0"/>
              </a:rPr>
              <a:t> Le coût de conception et installation des boites à idées sont à la charge </a:t>
            </a:r>
            <a:r>
              <a:rPr lang="fr-FR" sz="4400" dirty="0" smtClean="0">
                <a:latin typeface="Arial" panose="020B0604020202020204" pitchFamily="34" charset="0"/>
                <a:cs typeface="Arial" panose="020B0604020202020204" pitchFamily="34" charset="0"/>
              </a:rPr>
              <a:t>de la commune </a:t>
            </a:r>
            <a:r>
              <a:rPr lang="fr-FR" sz="4400" dirty="0" err="1" smtClean="0">
                <a:latin typeface="Arial" panose="020B0604020202020204" pitchFamily="34" charset="0"/>
                <a:cs typeface="Arial" panose="020B0604020202020204" pitchFamily="34" charset="0"/>
              </a:rPr>
              <a:t>concernee</a:t>
            </a:r>
            <a:r>
              <a:rPr lang="fr-FR" sz="4400" dirty="0" smtClean="0">
                <a:latin typeface="Arial" panose="020B0604020202020204" pitchFamily="34" charset="0"/>
                <a:cs typeface="Arial" panose="020B0604020202020204" pitchFamily="34" charset="0"/>
              </a:rPr>
              <a:t> avec l’appui de projet </a:t>
            </a:r>
            <a:endParaRPr lang="fr-FR" sz="4400" dirty="0">
              <a:latin typeface="Arial" panose="020B0604020202020204" pitchFamily="34" charset="0"/>
              <a:cs typeface="Arial" panose="020B0604020202020204" pitchFamily="34" charset="0"/>
            </a:endParaRPr>
          </a:p>
          <a:p>
            <a:r>
              <a:rPr lang="fr-FR" sz="4400" dirty="0">
                <a:latin typeface="Arial" panose="020B0604020202020204" pitchFamily="34" charset="0"/>
                <a:cs typeface="Arial" panose="020B0604020202020204" pitchFamily="34" charset="0"/>
              </a:rPr>
              <a:t>Une séance de sensibilisation menée par les partenaires sera menée avant leur installation pour les expliquer pourquoi on l’utilise. </a:t>
            </a:r>
          </a:p>
          <a:p>
            <a:r>
              <a:rPr lang="fr-FR" sz="4500" dirty="0">
                <a:latin typeface="Arial" panose="020B0604020202020204" pitchFamily="34" charset="0"/>
                <a:cs typeface="Arial" panose="020B0604020202020204" pitchFamily="34" charset="0"/>
              </a:rPr>
              <a:t>L’équipe de RANO WASH; les comités habilités aux dépouillements et ou les partenaires de mise en œuvre ramassent les contenus</a:t>
            </a:r>
          </a:p>
          <a:p>
            <a:r>
              <a:rPr lang="fr-FR" sz="4400" dirty="0">
                <a:latin typeface="Arial" panose="020B0604020202020204" pitchFamily="34" charset="0"/>
                <a:cs typeface="Arial" panose="020B0604020202020204" pitchFamily="34" charset="0"/>
              </a:rPr>
              <a:t>En consensus sur les dates et heures de lecture des avis reçus, une séance de lecture commune est organisée avec la présence des communautés</a:t>
            </a:r>
          </a:p>
          <a:p>
            <a:r>
              <a:rPr lang="fr-FR" sz="4500" dirty="0">
                <a:latin typeface="Arial" panose="020B0604020202020204" pitchFamily="34" charset="0"/>
                <a:cs typeface="Arial" panose="020B0604020202020204" pitchFamily="34" charset="0"/>
              </a:rPr>
              <a:t>Les comités de dépouillement engagent les discussions/partages et apportent des solutions qui peuvent être traitées à leur niveaux et orientent les opinions/problèmes soulevés, dont ils n’ont pas les réponses à l’instance concernée</a:t>
            </a:r>
          </a:p>
          <a:p>
            <a:r>
              <a:rPr lang="fr-FR" sz="4500" dirty="0">
                <a:latin typeface="Arial" panose="020B0604020202020204" pitchFamily="34" charset="0"/>
                <a:cs typeface="Arial" panose="020B0604020202020204" pitchFamily="34" charset="0"/>
              </a:rPr>
              <a:t>Les contenus seront, à la fin des séances, documentés dans un cahier afin de comptabiliser les informations </a:t>
            </a:r>
            <a:r>
              <a:rPr lang="fr-FR" sz="4500" dirty="0" smtClean="0">
                <a:latin typeface="Arial" panose="020B0604020202020204" pitchFamily="34" charset="0"/>
                <a:cs typeface="Arial" panose="020B0604020202020204" pitchFamily="34" charset="0"/>
              </a:rPr>
              <a:t>présentes et </a:t>
            </a:r>
            <a:r>
              <a:rPr lang="fr-FR" sz="4500" dirty="0" err="1" smtClean="0">
                <a:latin typeface="Arial" panose="020B0604020202020204" pitchFamily="34" charset="0"/>
                <a:cs typeface="Arial" panose="020B0604020202020204" pitchFamily="34" charset="0"/>
              </a:rPr>
              <a:t>restituee</a:t>
            </a:r>
            <a:r>
              <a:rPr lang="fr-FR" sz="4500" dirty="0" smtClean="0">
                <a:latin typeface="Arial" panose="020B0604020202020204" pitchFamily="34" charset="0"/>
                <a:cs typeface="Arial" panose="020B0604020202020204" pitchFamily="34" charset="0"/>
              </a:rPr>
              <a:t> au niveau de la </a:t>
            </a:r>
            <a:r>
              <a:rPr lang="fr-FR" sz="4500" dirty="0" err="1" smtClean="0">
                <a:latin typeface="Arial" panose="020B0604020202020204" pitchFamily="34" charset="0"/>
                <a:cs typeface="Arial" panose="020B0604020202020204" pitchFamily="34" charset="0"/>
              </a:rPr>
              <a:t>communaute</a:t>
            </a:r>
            <a:r>
              <a:rPr lang="fr-FR" sz="4500" dirty="0" smtClean="0">
                <a:latin typeface="Arial" panose="020B0604020202020204" pitchFamily="34" charset="0"/>
                <a:cs typeface="Arial" panose="020B0604020202020204" pitchFamily="34" charset="0"/>
              </a:rPr>
              <a:t> sous </a:t>
            </a:r>
            <a:r>
              <a:rPr lang="fr-FR" sz="4500" dirty="0" err="1" smtClean="0">
                <a:latin typeface="Arial" panose="020B0604020202020204" pitchFamily="34" charset="0"/>
                <a:cs typeface="Arial" panose="020B0604020202020204" pitchFamily="34" charset="0"/>
              </a:rPr>
              <a:t>differente</a:t>
            </a:r>
            <a:r>
              <a:rPr lang="fr-FR" sz="4500" dirty="0" smtClean="0">
                <a:latin typeface="Arial" panose="020B0604020202020204" pitchFamily="34" charset="0"/>
                <a:cs typeface="Arial" panose="020B0604020202020204" pitchFamily="34" charset="0"/>
              </a:rPr>
              <a:t> formes: information, plaidoyer, entretien, </a:t>
            </a:r>
            <a:r>
              <a:rPr lang="fr-FR" sz="4500" dirty="0" err="1" smtClean="0">
                <a:latin typeface="Arial" panose="020B0604020202020204" pitchFamily="34" charset="0"/>
                <a:cs typeface="Arial" panose="020B0604020202020204" pitchFamily="34" charset="0"/>
              </a:rPr>
              <a:t>enquete</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approfondu</a:t>
            </a:r>
            <a:r>
              <a:rPr lang="fr-FR" sz="4500" dirty="0" smtClean="0">
                <a:latin typeface="Arial" panose="020B0604020202020204" pitchFamily="34" charset="0"/>
                <a:cs typeface="Arial" panose="020B0604020202020204" pitchFamily="34" charset="0"/>
              </a:rPr>
              <a:t>, action directe….</a:t>
            </a:r>
            <a:endParaRPr lang="fr-FR" sz="45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40751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Avantages et inconvénients        </a:t>
            </a: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3567920001"/>
              </p:ext>
            </p:extLst>
          </p:nvPr>
        </p:nvGraphicFramePr>
        <p:xfrm>
          <a:off x="838200" y="1825625"/>
          <a:ext cx="10515600" cy="3388360"/>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20000"/>
                    </a:ext>
                  </a:extLst>
                </a:gridCol>
                <a:gridCol w="5257800">
                  <a:extLst>
                    <a:ext uri="{9D8B030D-6E8A-4147-A177-3AD203B41FA5}">
                      <a16:colId xmlns="" xmlns:a16="http://schemas.microsoft.com/office/drawing/2014/main" val="20001"/>
                    </a:ext>
                  </a:extLst>
                </a:gridCol>
              </a:tblGrid>
              <a:tr h="370840">
                <a:tc>
                  <a:txBody>
                    <a:bodyPr/>
                    <a:lstStyle/>
                    <a:p>
                      <a:r>
                        <a:rPr lang="fr-FR" dirty="0">
                          <a:latin typeface="Arial" panose="020B0604020202020204" pitchFamily="34" charset="0"/>
                          <a:cs typeface="Arial" panose="020B0604020202020204" pitchFamily="34" charset="0"/>
                        </a:rPr>
                        <a:t>Avantages</a:t>
                      </a:r>
                      <a:r>
                        <a:rPr lang="fr-FR" baseline="0" dirty="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a:txBody>
                  <a:tcPr/>
                </a:tc>
                <a:tc>
                  <a:txBody>
                    <a:bodyPr/>
                    <a:lstStyle/>
                    <a:p>
                      <a:r>
                        <a:rPr lang="fr-FR" dirty="0">
                          <a:latin typeface="Arial" panose="020B0604020202020204" pitchFamily="34" charset="0"/>
                          <a:cs typeface="Arial" panose="020B0604020202020204" pitchFamily="34" charset="0"/>
                        </a:rPr>
                        <a:t>Inconvénients</a:t>
                      </a:r>
                      <a:r>
                        <a:rPr lang="fr-FR" baseline="0" dirty="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70840">
                <a:tc>
                  <a:txBody>
                    <a:bodyPr/>
                    <a:lstStyle/>
                    <a:p>
                      <a:r>
                        <a:rPr lang="fr-FR" sz="1800" kern="1200" dirty="0">
                          <a:solidFill>
                            <a:schemeClr val="dk1"/>
                          </a:solidFill>
                          <a:effectLst/>
                          <a:latin typeface="Arial" panose="020B0604020202020204" pitchFamily="34" charset="0"/>
                          <a:ea typeface="+mn-ea"/>
                          <a:cs typeface="Arial" panose="020B0604020202020204" pitchFamily="34" charset="0"/>
                        </a:rPr>
                        <a:t>Les feed-back sont matérialisés par écrit</a:t>
                      </a:r>
                    </a:p>
                  </a:txBody>
                  <a:tcPr/>
                </a:tc>
                <a:tc>
                  <a:txBody>
                    <a:bodyPr/>
                    <a:lstStyle/>
                    <a:p>
                      <a:r>
                        <a:rPr lang="fr-FR" sz="1800" kern="1200" dirty="0">
                          <a:solidFill>
                            <a:schemeClr val="dk1"/>
                          </a:solidFill>
                          <a:effectLst/>
                          <a:latin typeface="Arial" panose="020B0604020202020204" pitchFamily="34" charset="0"/>
                          <a:ea typeface="+mn-ea"/>
                          <a:cs typeface="Arial" panose="020B0604020202020204" pitchFamily="34" charset="0"/>
                        </a:rPr>
                        <a:t>Seuls ceux qui savent écrire ou audacieux peuvent affirmer leurs opinions à travers les boites à idées.</a:t>
                      </a:r>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Arial" panose="020B0604020202020204" pitchFamily="34" charset="0"/>
                          <a:ea typeface="+mn-ea"/>
                          <a:cs typeface="Arial" panose="020B0604020202020204" pitchFamily="34" charset="0"/>
                        </a:rPr>
                        <a:t>Ils sont reçus sans intermédiaire</a:t>
                      </a:r>
                    </a:p>
                    <a:p>
                      <a:endParaRPr lang="fr-FR"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Arial" panose="020B0604020202020204" pitchFamily="34" charset="0"/>
                          <a:ea typeface="+mn-ea"/>
                          <a:cs typeface="Arial" panose="020B0604020202020204" pitchFamily="34" charset="0"/>
                        </a:rPr>
                        <a:t>Dépendant de l’installation de boite, les contenus risquent de cibler les personnes où les boites sont installées ou le contraire. </a:t>
                      </a: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Arial" panose="020B0604020202020204" pitchFamily="34" charset="0"/>
                          <a:ea typeface="+mn-ea"/>
                          <a:cs typeface="Arial" panose="020B0604020202020204" pitchFamily="34" charset="0"/>
                        </a:rPr>
                        <a:t>La communauté aura l’habitude de l’utiliser comme un circuit </a:t>
                      </a: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txBody>
                  <a:tcPr/>
                </a:tc>
                <a:tc>
                  <a:txBody>
                    <a:bodyPr/>
                    <a:lstStyle/>
                    <a:p>
                      <a:endParaRPr lang="fr-FR"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375793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Composition du comite de mécanisme de redevabilité       </a:t>
            </a:r>
          </a:p>
        </p:txBody>
      </p:sp>
      <p:sp>
        <p:nvSpPr>
          <p:cNvPr id="3" name="Espace réservé du contenu 2"/>
          <p:cNvSpPr>
            <a:spLocks noGrp="1"/>
          </p:cNvSpPr>
          <p:nvPr>
            <p:ph idx="1"/>
          </p:nvPr>
        </p:nvSpPr>
        <p:spPr/>
        <p:txBody>
          <a:bodyPr>
            <a:normAutofit fontScale="92500" lnSpcReduction="20000"/>
          </a:bodyPr>
          <a:lstStyle/>
          <a:p>
            <a:r>
              <a:rPr lang="fr-FR" sz="4400" dirty="0">
                <a:latin typeface="Arial" panose="020B0604020202020204" pitchFamily="34" charset="0"/>
                <a:cs typeface="Arial" panose="020B0604020202020204" pitchFamily="34" charset="0"/>
              </a:rPr>
              <a:t> Autorité communale</a:t>
            </a:r>
          </a:p>
          <a:p>
            <a:r>
              <a:rPr lang="fr-FR" sz="4400" dirty="0">
                <a:latin typeface="Arial" panose="020B0604020202020204" pitchFamily="34" charset="0"/>
                <a:cs typeface="Arial" panose="020B0604020202020204" pitchFamily="34" charset="0"/>
              </a:rPr>
              <a:t>Autorité traditionnelle</a:t>
            </a:r>
          </a:p>
          <a:p>
            <a:r>
              <a:rPr lang="fr-FR" sz="4400" dirty="0">
                <a:latin typeface="Arial" panose="020B0604020202020204" pitchFamily="34" charset="0"/>
                <a:cs typeface="Arial" panose="020B0604020202020204" pitchFamily="34" charset="0"/>
              </a:rPr>
              <a:t>Autorité religieuse</a:t>
            </a:r>
          </a:p>
          <a:p>
            <a:r>
              <a:rPr lang="fr-FR" sz="4400" dirty="0">
                <a:latin typeface="Arial" panose="020B0604020202020204" pitchFamily="34" charset="0"/>
                <a:cs typeface="Arial" panose="020B0604020202020204" pitchFamily="34" charset="0"/>
              </a:rPr>
              <a:t>Représentant STD</a:t>
            </a:r>
          </a:p>
          <a:p>
            <a:r>
              <a:rPr lang="fr-FR" sz="4400" dirty="0">
                <a:latin typeface="Arial" panose="020B0604020202020204" pitchFamily="34" charset="0"/>
                <a:cs typeface="Arial" panose="020B0604020202020204" pitchFamily="34" charset="0"/>
              </a:rPr>
              <a:t>Représentant de OSC</a:t>
            </a:r>
          </a:p>
          <a:p>
            <a:r>
              <a:rPr lang="fr-FR" sz="4400" dirty="0">
                <a:latin typeface="Arial" panose="020B0604020202020204" pitchFamily="34" charset="0"/>
                <a:cs typeface="Arial" panose="020B0604020202020204" pitchFamily="34" charset="0"/>
              </a:rPr>
              <a:t>Représentant de SLC</a:t>
            </a:r>
          </a:p>
          <a:p>
            <a:r>
              <a:rPr lang="fr-FR" sz="4400" dirty="0">
                <a:latin typeface="Arial" panose="020B0604020202020204" pitchFamily="34" charset="0"/>
                <a:cs typeface="Arial" panose="020B0604020202020204" pitchFamily="34" charset="0"/>
              </a:rPr>
              <a:t>Représentant de projet </a:t>
            </a:r>
            <a:r>
              <a:rPr lang="fr-FR" sz="4400" dirty="0" err="1">
                <a:latin typeface="Arial" panose="020B0604020202020204" pitchFamily="34" charset="0"/>
                <a:cs typeface="Arial" panose="020B0604020202020204" pitchFamily="34" charset="0"/>
              </a:rPr>
              <a:t>Rano</a:t>
            </a:r>
            <a:r>
              <a:rPr lang="fr-FR" sz="4400" dirty="0">
                <a:latin typeface="Arial" panose="020B0604020202020204" pitchFamily="34" charset="0"/>
                <a:cs typeface="Arial" panose="020B0604020202020204" pitchFamily="34" charset="0"/>
              </a:rPr>
              <a:t> Wash</a:t>
            </a:r>
          </a:p>
        </p:txBody>
      </p:sp>
    </p:spTree>
    <p:extLst>
      <p:ext uri="{BB962C8B-B14F-4D97-AF65-F5344CB8AC3E}">
        <p14:creationId xmlns="" xmlns:p14="http://schemas.microsoft.com/office/powerpoint/2010/main" val="340751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Réunion communautaire</a:t>
            </a:r>
          </a:p>
        </p:txBody>
      </p:sp>
      <p:pic>
        <p:nvPicPr>
          <p:cNvPr id="11266" name="Picture 2" descr="C:\Users\User\Pictures\1538732598.jpg"/>
          <p:cNvPicPr>
            <a:picLocks noChangeAspect="1" noChangeArrowheads="1"/>
          </p:cNvPicPr>
          <p:nvPr/>
        </p:nvPicPr>
        <p:blipFill>
          <a:blip r:embed="rId2"/>
          <a:srcRect/>
          <a:stretch>
            <a:fillRect/>
          </a:stretch>
        </p:blipFill>
        <p:spPr bwMode="auto">
          <a:xfrm>
            <a:off x="716086" y="1496292"/>
            <a:ext cx="4397900" cy="3509158"/>
          </a:xfrm>
          <a:prstGeom prst="rect">
            <a:avLst/>
          </a:prstGeom>
          <a:noFill/>
        </p:spPr>
      </p:pic>
      <p:pic>
        <p:nvPicPr>
          <p:cNvPr id="4" name="Picture 1" descr="C:\Users\User\Pictures\201701122008-full.jpg"/>
          <p:cNvPicPr>
            <a:picLocks noChangeAspect="1" noChangeArrowheads="1"/>
          </p:cNvPicPr>
          <p:nvPr/>
        </p:nvPicPr>
        <p:blipFill>
          <a:blip r:embed="rId3"/>
          <a:srcRect/>
          <a:stretch>
            <a:fillRect/>
          </a:stretch>
        </p:blipFill>
        <p:spPr bwMode="auto">
          <a:xfrm>
            <a:off x="5633560" y="1496291"/>
            <a:ext cx="6380629" cy="3515096"/>
          </a:xfrm>
          <a:prstGeom prst="rect">
            <a:avLst/>
          </a:prstGeom>
          <a:noFill/>
        </p:spPr>
      </p:pic>
    </p:spTree>
    <p:extLst>
      <p:ext uri="{BB962C8B-B14F-4D97-AF65-F5344CB8AC3E}">
        <p14:creationId xmlns="" xmlns:p14="http://schemas.microsoft.com/office/powerpoint/2010/main" val="213311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2000"/>
            <a:ext cx="10515600" cy="1325563"/>
          </a:xfrm>
        </p:spPr>
        <p:txBody>
          <a:bodyPr/>
          <a:lstStyle/>
          <a:p>
            <a:r>
              <a:rPr lang="fr-FR" dirty="0">
                <a:solidFill>
                  <a:srgbClr val="00B0F0"/>
                </a:solidFill>
                <a:latin typeface="Arial" panose="020B0604020202020204" pitchFamily="34" charset="0"/>
                <a:cs typeface="Arial" panose="020B0604020202020204" pitchFamily="34" charset="0"/>
              </a:rPr>
              <a:t>Comment ?       </a:t>
            </a:r>
          </a:p>
        </p:txBody>
      </p:sp>
      <p:sp>
        <p:nvSpPr>
          <p:cNvPr id="3" name="Espace réservé du contenu 2"/>
          <p:cNvSpPr>
            <a:spLocks noGrp="1"/>
          </p:cNvSpPr>
          <p:nvPr>
            <p:ph idx="1"/>
          </p:nvPr>
        </p:nvSpPr>
        <p:spPr>
          <a:xfrm>
            <a:off x="838200" y="1223158"/>
            <a:ext cx="10515600" cy="5634842"/>
          </a:xfrm>
        </p:spPr>
        <p:txBody>
          <a:bodyPr>
            <a:normAutofit fontScale="47500" lnSpcReduction="20000"/>
          </a:bodyPr>
          <a:lstStyle/>
          <a:p>
            <a:r>
              <a:rPr lang="fr-FR" sz="4400" dirty="0">
                <a:latin typeface="Arial" panose="020B0604020202020204" pitchFamily="34" charset="0"/>
                <a:cs typeface="Arial" panose="020B0604020202020204" pitchFamily="34" charset="0"/>
              </a:rPr>
              <a:t> La communauté peut se réunir entre eux spécifiquement sur le projet ou à travers un « </a:t>
            </a:r>
            <a:r>
              <a:rPr lang="fr-FR" sz="4400" dirty="0" err="1">
                <a:latin typeface="Arial" panose="020B0604020202020204" pitchFamily="34" charset="0"/>
                <a:cs typeface="Arial" panose="020B0604020202020204" pitchFamily="34" charset="0"/>
              </a:rPr>
              <a:t>fivoriambem-pokonolona</a:t>
            </a:r>
            <a:r>
              <a:rPr lang="fr-FR" sz="4400" dirty="0">
                <a:latin typeface="Arial" panose="020B0604020202020204" pitchFamily="34" charset="0"/>
                <a:cs typeface="Arial" panose="020B0604020202020204" pitchFamily="34" charset="0"/>
              </a:rPr>
              <a:t> » dont le thème WASH est traité. Les</a:t>
            </a:r>
            <a:r>
              <a:rPr lang="fr-FR" sz="4400" dirty="0">
                <a:highlight>
                  <a:srgbClr val="FFFF00"/>
                </a:highlight>
                <a:latin typeface="Arial" panose="020B0604020202020204" pitchFamily="34" charset="0"/>
                <a:cs typeface="Arial" panose="020B0604020202020204" pitchFamily="34" charset="0"/>
              </a:rPr>
              <a:t> </a:t>
            </a:r>
            <a:r>
              <a:rPr lang="fr-FR" sz="4400" dirty="0" smtClean="0">
                <a:latin typeface="Arial" panose="020B0604020202020204" pitchFamily="34" charset="0"/>
                <a:cs typeface="Arial" panose="020B0604020202020204" pitchFamily="34" charset="0"/>
              </a:rPr>
              <a:t>sujets sont </a:t>
            </a:r>
            <a:r>
              <a:rPr lang="fr-FR" sz="4400" dirty="0">
                <a:latin typeface="Arial" panose="020B0604020202020204" pitchFamily="34" charset="0"/>
                <a:cs typeface="Arial" panose="020B0604020202020204" pitchFamily="34" charset="0"/>
              </a:rPr>
              <a:t>discutés et un procès-verbal signé par les représentants de la communauté devrait rapporter les avis et décisions prises.</a:t>
            </a:r>
          </a:p>
          <a:p>
            <a:r>
              <a:rPr lang="fr-FR" sz="4400" dirty="0">
                <a:latin typeface="Arial" panose="020B0604020202020204" pitchFamily="34" charset="0"/>
                <a:cs typeface="Arial" panose="020B0604020202020204" pitchFamily="34" charset="0"/>
              </a:rPr>
              <a:t>Les partenaires (équipe de RANO WASH) ne peuvent pas assister à cette réunion afin que la manifestation des avis soit libre et sans biais. </a:t>
            </a:r>
          </a:p>
          <a:p>
            <a:r>
              <a:rPr lang="fr-FR" sz="4400" dirty="0">
                <a:latin typeface="Arial" panose="020B0604020202020204" pitchFamily="34" charset="0"/>
                <a:cs typeface="Arial" panose="020B0604020202020204" pitchFamily="34" charset="0"/>
              </a:rPr>
              <a:t>Cependant, dès le début de projet, les partenaires encouragent et inculquent aux dirigeants communautaires d’organiser périodiquement ou au cas échéant ce type de réunion pour qu’ils adhèrent dans le processus : objectifs de réunion, encourage les avis sans exception, procéder à l’enregistrement des décisions sous forme de procès-verbal et partage au partenaire. </a:t>
            </a:r>
          </a:p>
          <a:p>
            <a:r>
              <a:rPr lang="fr-FR" sz="4400" dirty="0">
                <a:latin typeface="Arial" panose="020B0604020202020204" pitchFamily="34" charset="0"/>
                <a:cs typeface="Arial" panose="020B0604020202020204" pitchFamily="34" charset="0"/>
              </a:rPr>
              <a:t>Organiser périodiquement des réunions de collecte des avis et ou restitution de la situation aux différentes catégories de bénéficiaires.</a:t>
            </a:r>
          </a:p>
          <a:p>
            <a:r>
              <a:rPr lang="fr-FR" sz="4400" dirty="0">
                <a:latin typeface="Arial" panose="020B0604020202020204" pitchFamily="34" charset="0"/>
                <a:cs typeface="Arial" panose="020B0604020202020204" pitchFamily="34" charset="0"/>
              </a:rPr>
              <a:t>Un facilitateur principal est formé afin d’assurer la bonne facilitation encourageant l’entière participation des bénéficiaires. </a:t>
            </a:r>
          </a:p>
          <a:p>
            <a:r>
              <a:rPr lang="fr-FR" sz="4400" dirty="0">
                <a:latin typeface="Arial" panose="020B0604020202020204" pitchFamily="34" charset="0"/>
                <a:cs typeface="Arial" panose="020B0604020202020204" pitchFamily="34" charset="0"/>
              </a:rPr>
              <a:t>La réunion unique devrait regrouper les différentes catégories de la communauté et être inclusive</a:t>
            </a:r>
          </a:p>
          <a:p>
            <a:r>
              <a:rPr lang="fr-FR" sz="4400" dirty="0">
                <a:latin typeface="Arial" panose="020B0604020202020204" pitchFamily="34" charset="0"/>
                <a:cs typeface="Arial" panose="020B0604020202020204" pitchFamily="34" charset="0"/>
              </a:rPr>
              <a:t>Les avis de toutes les différentes catégories de la communauté sont collectés. Un preneur de note devrait assurer l’enregistrement de ces idées et avis.</a:t>
            </a:r>
          </a:p>
          <a:p>
            <a:endParaRPr lang="fr-FR"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10897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8625"/>
            <a:ext cx="10515600" cy="1325563"/>
          </a:xfrm>
        </p:spPr>
        <p:txBody>
          <a:bodyPr/>
          <a:lstStyle/>
          <a:p>
            <a:r>
              <a:rPr lang="fr-FR" dirty="0">
                <a:solidFill>
                  <a:srgbClr val="00B0F0"/>
                </a:solidFill>
                <a:latin typeface="Arial" panose="020B0604020202020204" pitchFamily="34" charset="0"/>
                <a:cs typeface="Arial" panose="020B0604020202020204" pitchFamily="34" charset="0"/>
              </a:rPr>
              <a:t>Avantages et inconvénients        </a:t>
            </a: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2587141020"/>
              </p:ext>
            </p:extLst>
          </p:nvPr>
        </p:nvGraphicFramePr>
        <p:xfrm>
          <a:off x="838200" y="768750"/>
          <a:ext cx="10515600" cy="5217160"/>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20000"/>
                    </a:ext>
                  </a:extLst>
                </a:gridCol>
                <a:gridCol w="5257800">
                  <a:extLst>
                    <a:ext uri="{9D8B030D-6E8A-4147-A177-3AD203B41FA5}">
                      <a16:colId xmlns="" xmlns:a16="http://schemas.microsoft.com/office/drawing/2014/main" val="20001"/>
                    </a:ext>
                  </a:extLst>
                </a:gridCol>
              </a:tblGrid>
              <a:tr h="370840">
                <a:tc>
                  <a:txBody>
                    <a:bodyPr/>
                    <a:lstStyle/>
                    <a:p>
                      <a:r>
                        <a:rPr lang="fr-FR" dirty="0">
                          <a:latin typeface="Arial" panose="020B0604020202020204" pitchFamily="34" charset="0"/>
                          <a:cs typeface="Arial" panose="020B0604020202020204" pitchFamily="34" charset="0"/>
                        </a:rPr>
                        <a:t>Avantages</a:t>
                      </a:r>
                      <a:r>
                        <a:rPr lang="fr-FR" baseline="0" dirty="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a:txBody>
                  <a:tcPr/>
                </a:tc>
                <a:tc>
                  <a:txBody>
                    <a:bodyPr/>
                    <a:lstStyle/>
                    <a:p>
                      <a:r>
                        <a:rPr lang="fr-FR" dirty="0">
                          <a:latin typeface="Arial" panose="020B0604020202020204" pitchFamily="34" charset="0"/>
                          <a:cs typeface="Arial" panose="020B0604020202020204" pitchFamily="34" charset="0"/>
                        </a:rPr>
                        <a:t>Inconvénients</a:t>
                      </a:r>
                      <a:r>
                        <a:rPr lang="fr-FR" baseline="0" dirty="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70840">
                <a:tc>
                  <a:txBody>
                    <a:bodyPr/>
                    <a:lstStyle/>
                    <a:p>
                      <a:r>
                        <a:rPr lang="fr-FR" sz="1800" kern="1200" dirty="0">
                          <a:solidFill>
                            <a:schemeClr val="dk1"/>
                          </a:solidFill>
                          <a:effectLst/>
                          <a:latin typeface="Arial" panose="020B0604020202020204" pitchFamily="34" charset="0"/>
                          <a:ea typeface="+mn-ea"/>
                          <a:cs typeface="Arial" panose="020B0604020202020204" pitchFamily="34" charset="0"/>
                        </a:rPr>
                        <a:t>C’est une méthode incitant l’implication effective des leaders communautaires à s’approprier du projet</a:t>
                      </a:r>
                    </a:p>
                  </a:txBody>
                  <a:tcPr/>
                </a:tc>
                <a:tc>
                  <a:txBody>
                    <a:bodyPr/>
                    <a:lstStyle/>
                    <a:p>
                      <a:r>
                        <a:rPr lang="fr-FR" sz="1800" kern="1200" dirty="0">
                          <a:solidFill>
                            <a:schemeClr val="dk1"/>
                          </a:solidFill>
                          <a:effectLst/>
                          <a:latin typeface="Arial" panose="020B0604020202020204" pitchFamily="34" charset="0"/>
                          <a:ea typeface="+mn-ea"/>
                          <a:cs typeface="Arial" panose="020B0604020202020204" pitchFamily="34" charset="0"/>
                        </a:rPr>
                        <a:t>Elle nécessite un fort leadership des autorités locales,</a:t>
                      </a:r>
                    </a:p>
                    <a:p>
                      <a:r>
                        <a:rPr lang="fr-FR" sz="1800" kern="1200" dirty="0">
                          <a:solidFill>
                            <a:schemeClr val="dk1"/>
                          </a:solidFill>
                          <a:effectLst/>
                          <a:latin typeface="Arial" panose="020B0604020202020204" pitchFamily="34" charset="0"/>
                          <a:ea typeface="+mn-ea"/>
                          <a:cs typeface="Arial" panose="020B0604020202020204" pitchFamily="34" charset="0"/>
                        </a:rPr>
                        <a:t>Elle nécessite des ressources humaines assurant la facilitation</a:t>
                      </a:r>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Arial" panose="020B0604020202020204" pitchFamily="34" charset="0"/>
                          <a:ea typeface="+mn-ea"/>
                          <a:cs typeface="Arial" panose="020B0604020202020204" pitchFamily="34" charset="0"/>
                        </a:rPr>
                        <a:t>Elle renforce l’interaction communautaire et incite les différentes catégories de la communauté à parler sans contraintes, et engendrera un consensus de choix communautaire,</a:t>
                      </a:r>
                    </a:p>
                    <a:p>
                      <a:endParaRPr lang="fr-FR"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Arial" panose="020B0604020202020204" pitchFamily="34" charset="0"/>
                          <a:ea typeface="+mn-ea"/>
                          <a:cs typeface="Arial" panose="020B0604020202020204" pitchFamily="34" charset="0"/>
                        </a:rPr>
                        <a:t>L’impartialité des leaders communautaires durant la collecte assurerait la manifestation d’intérêt et d’expression des groupes vulnérables et exclus.</a:t>
                      </a:r>
                    </a:p>
                    <a:p>
                      <a:endParaRPr lang="fr-FR"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Arial" panose="020B0604020202020204" pitchFamily="34" charset="0"/>
                          <a:ea typeface="+mn-ea"/>
                          <a:cs typeface="Arial" panose="020B0604020202020204" pitchFamily="34" charset="0"/>
                        </a:rPr>
                        <a:t>Le processus de prise de décision est sans influences ni de partenaires ni de </a:t>
                      </a:r>
                      <a:r>
                        <a:rPr lang="fr-FR" sz="1800" kern="1200" dirty="0" err="1">
                          <a:solidFill>
                            <a:schemeClr val="dk1"/>
                          </a:solidFill>
                          <a:effectLst/>
                          <a:latin typeface="Arial" panose="020B0604020202020204" pitchFamily="34" charset="0"/>
                          <a:ea typeface="+mn-ea"/>
                          <a:cs typeface="Arial" panose="020B0604020202020204" pitchFamily="34" charset="0"/>
                        </a:rPr>
                        <a:t>Rano</a:t>
                      </a:r>
                      <a:r>
                        <a:rPr lang="fr-FR" sz="1800" kern="1200" baseline="0" dirty="0">
                          <a:solidFill>
                            <a:schemeClr val="dk1"/>
                          </a:solidFill>
                          <a:effectLst/>
                          <a:latin typeface="Arial" panose="020B0604020202020204" pitchFamily="34" charset="0"/>
                          <a:ea typeface="+mn-ea"/>
                          <a:cs typeface="Arial" panose="020B0604020202020204" pitchFamily="34" charset="0"/>
                        </a:rPr>
                        <a:t> Wash</a:t>
                      </a:r>
                      <a:r>
                        <a:rPr lang="fr-FR" sz="1800" kern="1200" dirty="0">
                          <a:solidFill>
                            <a:schemeClr val="dk1"/>
                          </a:solidFill>
                          <a:effectLst/>
                          <a:latin typeface="Arial" panose="020B0604020202020204" pitchFamily="34" charset="0"/>
                          <a:ea typeface="+mn-ea"/>
                          <a:cs typeface="Arial" panose="020B0604020202020204" pitchFamily="34" charset="0"/>
                        </a:rPr>
                        <a:t>,</a:t>
                      </a:r>
                    </a:p>
                    <a:p>
                      <a:endParaRPr lang="fr-FR"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Arial" panose="020B0604020202020204" pitchFamily="34" charset="0"/>
                          <a:ea typeface="+mn-ea"/>
                          <a:cs typeface="Arial" panose="020B0604020202020204" pitchFamily="34" charset="0"/>
                        </a:rPr>
                        <a:t>Les influences des leaders pourraient biaiser les décisions communautaires.</a:t>
                      </a:r>
                    </a:p>
                    <a:p>
                      <a:endParaRPr lang="fr-FR"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Arial" panose="020B0604020202020204" pitchFamily="34" charset="0"/>
                          <a:ea typeface="+mn-ea"/>
                          <a:cs typeface="Arial" panose="020B0604020202020204" pitchFamily="34" charset="0"/>
                        </a:rPr>
                        <a:t>Elle renforce la collaboration communautaire.</a:t>
                      </a:r>
                    </a:p>
                    <a:p>
                      <a:endParaRPr lang="fr-FR"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 xmlns:a16="http://schemas.microsoft.com/office/drawing/2014/main" val="10004"/>
                  </a:ext>
                </a:extLst>
              </a:tr>
              <a:tr h="370840">
                <a:tc>
                  <a:txBody>
                    <a:bodyPr/>
                    <a:lstStyle/>
                    <a:p>
                      <a:r>
                        <a:rPr lang="fr-FR" sz="1800" kern="1200" dirty="0">
                          <a:solidFill>
                            <a:schemeClr val="dk1"/>
                          </a:solidFill>
                          <a:effectLst/>
                          <a:latin typeface="Arial" panose="020B0604020202020204" pitchFamily="34" charset="0"/>
                          <a:ea typeface="+mn-ea"/>
                          <a:cs typeface="Arial" panose="020B0604020202020204" pitchFamily="34" charset="0"/>
                        </a:rPr>
                        <a:t>La communauté peut s’exprimer ouvertement même ceux ou celles qui ne savent lire ni écrire.</a:t>
                      </a:r>
                      <a:endParaRPr lang="fr-FR"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Arial" panose="020B0604020202020204" pitchFamily="34" charset="0"/>
                          <a:ea typeface="+mn-ea"/>
                          <a:cs typeface="Arial" panose="020B0604020202020204" pitchFamily="34" charset="0"/>
                        </a:rPr>
                        <a:t>Les influences des détenteurs de pouvoirs communautaires pourraient biaiser les résultats</a:t>
                      </a:r>
                      <a:endParaRPr lang="fr-FR"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3913322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Comite responsable de réunion communautaire       </a:t>
            </a:r>
          </a:p>
        </p:txBody>
      </p:sp>
      <p:sp>
        <p:nvSpPr>
          <p:cNvPr id="3" name="Espace réservé du contenu 2"/>
          <p:cNvSpPr>
            <a:spLocks noGrp="1"/>
          </p:cNvSpPr>
          <p:nvPr>
            <p:ph idx="1"/>
          </p:nvPr>
        </p:nvSpPr>
        <p:spPr/>
        <p:txBody>
          <a:bodyPr>
            <a:normAutofit/>
          </a:bodyPr>
          <a:lstStyle/>
          <a:p>
            <a:r>
              <a:rPr lang="fr-FR" sz="4400" dirty="0">
                <a:latin typeface="Arial" panose="020B0604020202020204" pitchFamily="34" charset="0"/>
                <a:cs typeface="Arial" panose="020B0604020202020204" pitchFamily="34" charset="0"/>
              </a:rPr>
              <a:t> Autorité administrative</a:t>
            </a:r>
          </a:p>
          <a:p>
            <a:r>
              <a:rPr lang="fr-FR" sz="4400" dirty="0">
                <a:latin typeface="Arial" panose="020B0604020202020204" pitchFamily="34" charset="0"/>
                <a:cs typeface="Arial" panose="020B0604020202020204" pitchFamily="34" charset="0"/>
              </a:rPr>
              <a:t>Représentant de OSC</a:t>
            </a:r>
          </a:p>
          <a:p>
            <a:r>
              <a:rPr lang="fr-FR" sz="4400" dirty="0">
                <a:latin typeface="Arial" panose="020B0604020202020204" pitchFamily="34" charset="0"/>
                <a:cs typeface="Arial" panose="020B0604020202020204" pitchFamily="34" charset="0"/>
              </a:rPr>
              <a:t>Représentant de SLC</a:t>
            </a:r>
          </a:p>
          <a:p>
            <a:endParaRPr lang="fr-FR" sz="4400" dirty="0">
              <a:latin typeface="Arial" panose="020B0604020202020204" pitchFamily="34" charset="0"/>
              <a:cs typeface="Arial" panose="020B0604020202020204" pitchFamily="34" charset="0"/>
            </a:endParaRPr>
          </a:p>
          <a:p>
            <a:pPr marL="0" indent="0">
              <a:buNone/>
            </a:pPr>
            <a:endParaRPr lang="fr-FR" sz="4400" dirty="0">
              <a:latin typeface="Arial" panose="020B0604020202020204" pitchFamily="34" charset="0"/>
              <a:cs typeface="Arial" panose="020B0604020202020204" pitchFamily="34" charset="0"/>
            </a:endParaRPr>
          </a:p>
        </p:txBody>
      </p:sp>
      <p:sp>
        <p:nvSpPr>
          <p:cNvPr id="4" name="Espace réservé du contenu 2">
            <a:extLst>
              <a:ext uri="{FF2B5EF4-FFF2-40B4-BE49-F238E27FC236}">
                <a16:creationId xmlns="" xmlns:a16="http://schemas.microsoft.com/office/drawing/2014/main" id="{7C1C4DB5-5615-41A9-9764-73AA67A73199}"/>
              </a:ext>
            </a:extLst>
          </p:cNvPr>
          <p:cNvSpPr txBox="1">
            <a:spLocks/>
          </p:cNvSpPr>
          <p:nvPr/>
        </p:nvSpPr>
        <p:spPr>
          <a:xfrm>
            <a:off x="838200" y="4851400"/>
            <a:ext cx="10515600" cy="132556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dirty="0">
                <a:solidFill>
                  <a:srgbClr val="FF0000"/>
                </a:solidFill>
                <a:highlight>
                  <a:srgbClr val="00FF00"/>
                </a:highlight>
                <a:latin typeface="Arial" panose="020B0604020202020204" pitchFamily="34" charset="0"/>
                <a:cs typeface="Arial" panose="020B0604020202020204" pitchFamily="34" charset="0"/>
              </a:rPr>
              <a:t>NB: </a:t>
            </a:r>
            <a:r>
              <a:rPr lang="fr-FR" sz="4400" dirty="0">
                <a:solidFill>
                  <a:schemeClr val="accent5">
                    <a:lumMod val="75000"/>
                  </a:schemeClr>
                </a:solidFill>
                <a:highlight>
                  <a:srgbClr val="00FF00"/>
                </a:highlight>
                <a:latin typeface="Arial" panose="020B0604020202020204" pitchFamily="34" charset="0"/>
                <a:cs typeface="Arial" panose="020B0604020202020204" pitchFamily="34" charset="0"/>
              </a:rPr>
              <a:t>Une copie des PV sera collectée par le TA pour assurer une retour d’information envers projet</a:t>
            </a:r>
          </a:p>
          <a:p>
            <a:pPr marL="0" indent="0">
              <a:buFont typeface="Arial" panose="020B0604020202020204" pitchFamily="34" charset="0"/>
              <a:buNone/>
            </a:pPr>
            <a:endParaRPr lang="fr-FR"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40751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0603" y="643075"/>
            <a:ext cx="4502426" cy="1325563"/>
          </a:xfrm>
        </p:spPr>
        <p:txBody>
          <a:bodyPr>
            <a:normAutofit/>
          </a:bodyPr>
          <a:lstStyle/>
          <a:p>
            <a:r>
              <a:rPr lang="fr-FR" sz="6000" dirty="0">
                <a:solidFill>
                  <a:srgbClr val="00B050"/>
                </a:solidFill>
                <a:latin typeface="Arial" panose="020B0604020202020204" pitchFamily="34" charset="0"/>
                <a:cs typeface="Arial" panose="020B0604020202020204" pitchFamily="34" charset="0"/>
              </a:rPr>
              <a:t>Ligne verte       </a:t>
            </a:r>
          </a:p>
        </p:txBody>
      </p:sp>
      <p:sp>
        <p:nvSpPr>
          <p:cNvPr id="3" name="Rectangle 2">
            <a:extLst>
              <a:ext uri="{FF2B5EF4-FFF2-40B4-BE49-F238E27FC236}">
                <a16:creationId xmlns="" xmlns:a16="http://schemas.microsoft.com/office/drawing/2014/main" id="{E97924BD-00CB-4A20-88C8-E002D1E5C7C2}"/>
              </a:ext>
            </a:extLst>
          </p:cNvPr>
          <p:cNvSpPr/>
          <p:nvPr/>
        </p:nvSpPr>
        <p:spPr>
          <a:xfrm>
            <a:off x="6110286" y="4982472"/>
            <a:ext cx="4943061" cy="1232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Un guide est annexé pour la mise en œuvre de la ligne verte </a:t>
            </a:r>
            <a:endParaRPr lang="en-US" sz="2800" b="1" dirty="0">
              <a:solidFill>
                <a:schemeClr val="tx1"/>
              </a:solidFill>
            </a:endParaRPr>
          </a:p>
        </p:txBody>
      </p:sp>
      <p:pic>
        <p:nvPicPr>
          <p:cNvPr id="4" name="Picture 3">
            <a:extLst>
              <a:ext uri="{FF2B5EF4-FFF2-40B4-BE49-F238E27FC236}">
                <a16:creationId xmlns="" xmlns:a16="http://schemas.microsoft.com/office/drawing/2014/main" id="{85EF7E6E-030F-4A8B-BED0-88A04BF128A2}"/>
              </a:ext>
            </a:extLst>
          </p:cNvPr>
          <p:cNvPicPr>
            <a:picLocks noChangeAspect="1"/>
          </p:cNvPicPr>
          <p:nvPr/>
        </p:nvPicPr>
        <p:blipFill>
          <a:blip r:embed="rId2"/>
          <a:stretch>
            <a:fillRect/>
          </a:stretch>
        </p:blipFill>
        <p:spPr>
          <a:xfrm>
            <a:off x="785191" y="54470"/>
            <a:ext cx="4664320" cy="6690887"/>
          </a:xfrm>
          <a:prstGeom prst="rect">
            <a:avLst/>
          </a:prstGeom>
        </p:spPr>
      </p:pic>
      <p:sp>
        <p:nvSpPr>
          <p:cNvPr id="7" name="Rectangle 6">
            <a:extLst>
              <a:ext uri="{FF2B5EF4-FFF2-40B4-BE49-F238E27FC236}">
                <a16:creationId xmlns="" xmlns:a16="http://schemas.microsoft.com/office/drawing/2014/main" id="{CE5F66D7-CA6E-4031-A820-39C971612350}"/>
              </a:ext>
            </a:extLst>
          </p:cNvPr>
          <p:cNvSpPr/>
          <p:nvPr/>
        </p:nvSpPr>
        <p:spPr>
          <a:xfrm>
            <a:off x="6110286" y="2577202"/>
            <a:ext cx="4943061" cy="21008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Un rapport trimestriel est remis par la standardiste pour un retour d’information à chaque niveau</a:t>
            </a:r>
            <a:endParaRPr lang="en-US" sz="2800" b="1" dirty="0">
              <a:solidFill>
                <a:schemeClr val="tx1"/>
              </a:solidFill>
            </a:endParaRPr>
          </a:p>
        </p:txBody>
      </p:sp>
    </p:spTree>
    <p:extLst>
      <p:ext uri="{BB962C8B-B14F-4D97-AF65-F5344CB8AC3E}">
        <p14:creationId xmlns="" xmlns:p14="http://schemas.microsoft.com/office/powerpoint/2010/main" val="2660690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2000"/>
            <a:ext cx="10515600" cy="1325563"/>
          </a:xfrm>
        </p:spPr>
        <p:txBody>
          <a:bodyPr/>
          <a:lstStyle/>
          <a:p>
            <a:r>
              <a:rPr lang="fr-FR" dirty="0" smtClean="0">
                <a:solidFill>
                  <a:srgbClr val="00B0F0"/>
                </a:solidFill>
                <a:latin typeface="Arial" panose="020B0604020202020204" pitchFamily="34" charset="0"/>
                <a:cs typeface="Arial" panose="020B0604020202020204" pitchFamily="34" charset="0"/>
              </a:rPr>
              <a:t>Engagement des acteurs communaux</a:t>
            </a:r>
            <a:r>
              <a:rPr lang="fr-FR" dirty="0" smtClean="0">
                <a:solidFill>
                  <a:srgbClr val="00B0F0"/>
                </a:solidFill>
                <a:latin typeface="Arial" panose="020B0604020202020204" pitchFamily="34" charset="0"/>
                <a:cs typeface="Arial" panose="020B0604020202020204" pitchFamily="34" charset="0"/>
              </a:rPr>
              <a:t>       </a:t>
            </a:r>
            <a:endParaRPr lang="fr-FR" dirty="0">
              <a:solidFill>
                <a:srgbClr val="00B0F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1223158"/>
            <a:ext cx="10515600" cy="5373585"/>
          </a:xfrm>
        </p:spPr>
        <p:txBody>
          <a:bodyPr>
            <a:normAutofit fontScale="92500" lnSpcReduction="10000"/>
          </a:bodyPr>
          <a:lstStyle/>
          <a:p>
            <a:r>
              <a:rPr lang="fr-FR" sz="4400" dirty="0" smtClean="0">
                <a:latin typeface="Arial" panose="020B0604020202020204" pitchFamily="34" charset="0"/>
                <a:cs typeface="Arial" panose="020B0604020202020204" pitchFamily="34" charset="0"/>
              </a:rPr>
              <a:t>Poser la question:</a:t>
            </a:r>
          </a:p>
          <a:p>
            <a:pPr>
              <a:buNone/>
            </a:pPr>
            <a:r>
              <a:rPr lang="fr-FR" sz="4400" dirty="0" smtClean="0">
                <a:latin typeface="Arial" panose="020B0604020202020204" pitchFamily="34" charset="0"/>
                <a:cs typeface="Arial" panose="020B0604020202020204" pitchFamily="34" charset="0"/>
              </a:rPr>
              <a:t>VOUS COMPRENIER L’OPERATIONNALISATION DE MECANISME DE REDEVABILITE?</a:t>
            </a:r>
          </a:p>
          <a:p>
            <a:endParaRPr lang="fr-FR" sz="4400" dirty="0" smtClean="0">
              <a:latin typeface="Arial" panose="020B0604020202020204" pitchFamily="34" charset="0"/>
              <a:cs typeface="Arial" panose="020B0604020202020204" pitchFamily="34" charset="0"/>
            </a:endParaRPr>
          </a:p>
          <a:p>
            <a:pPr>
              <a:buNone/>
            </a:pPr>
            <a:r>
              <a:rPr lang="fr-FR" sz="4400" dirty="0" smtClean="0">
                <a:latin typeface="Arial" panose="020B0604020202020204" pitchFamily="34" charset="0"/>
                <a:cs typeface="Arial" panose="020B0604020202020204" pitchFamily="34" charset="0"/>
              </a:rPr>
              <a:t>ETES VOUS D’ACCORD ET PARTICIPER ACTIVEMENT A LA MISE EN EOUVRE DE CE MECANISME DE REDEVABILITE DANS VOTRE COMMUNE?</a:t>
            </a:r>
            <a:endParaRPr lang="fr-FR" sz="4400" dirty="0">
              <a:latin typeface="Arial" panose="020B0604020202020204" pitchFamily="34" charset="0"/>
              <a:cs typeface="Arial" panose="020B0604020202020204" pitchFamily="34" charset="0"/>
            </a:endParaRPr>
          </a:p>
          <a:p>
            <a:endParaRPr lang="fr-FR"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10897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35773"/>
            <a:ext cx="10515600" cy="1325563"/>
          </a:xfrm>
        </p:spPr>
        <p:txBody>
          <a:bodyPr/>
          <a:lstStyle/>
          <a:p>
            <a:r>
              <a:rPr lang="fr-FR" dirty="0">
                <a:solidFill>
                  <a:srgbClr val="00B0F0"/>
                </a:solidFill>
                <a:latin typeface="Arial" panose="020B0604020202020204" pitchFamily="34" charset="0"/>
                <a:cs typeface="Arial" panose="020B0604020202020204" pitchFamily="34" charset="0"/>
              </a:rPr>
              <a:t>Plan d’action Oct18 au Sept 19(Indicatif)        </a:t>
            </a:r>
          </a:p>
        </p:txBody>
      </p:sp>
      <p:graphicFrame>
        <p:nvGraphicFramePr>
          <p:cNvPr id="6" name="Espace réservé du contenu 5"/>
          <p:cNvGraphicFramePr>
            <a:graphicFrameLocks noGrp="1"/>
          </p:cNvGraphicFramePr>
          <p:nvPr>
            <p:ph idx="1"/>
            <p:extLst>
              <p:ext uri="{D42A27DB-BD31-4B8C-83A1-F6EECF244321}">
                <p14:modId xmlns="" xmlns:p14="http://schemas.microsoft.com/office/powerpoint/2010/main" val="2905277994"/>
              </p:ext>
            </p:extLst>
          </p:nvPr>
        </p:nvGraphicFramePr>
        <p:xfrm>
          <a:off x="238539" y="687679"/>
          <a:ext cx="11794435" cy="5942572"/>
        </p:xfrm>
        <a:graphic>
          <a:graphicData uri="http://schemas.openxmlformats.org/drawingml/2006/table">
            <a:tbl>
              <a:tblPr firstRow="1" bandRow="1">
                <a:tableStyleId>{5C22544A-7EE6-4342-B048-85BDC9FD1C3A}</a:tableStyleId>
              </a:tblPr>
              <a:tblGrid>
                <a:gridCol w="4680709">
                  <a:extLst>
                    <a:ext uri="{9D8B030D-6E8A-4147-A177-3AD203B41FA5}">
                      <a16:colId xmlns="" xmlns:a16="http://schemas.microsoft.com/office/drawing/2014/main" val="20000"/>
                    </a:ext>
                  </a:extLst>
                </a:gridCol>
                <a:gridCol w="1350205">
                  <a:extLst>
                    <a:ext uri="{9D8B030D-6E8A-4147-A177-3AD203B41FA5}">
                      <a16:colId xmlns="" xmlns:a16="http://schemas.microsoft.com/office/drawing/2014/main" val="20001"/>
                    </a:ext>
                  </a:extLst>
                </a:gridCol>
                <a:gridCol w="913374">
                  <a:extLst>
                    <a:ext uri="{9D8B030D-6E8A-4147-A177-3AD203B41FA5}">
                      <a16:colId xmlns="" xmlns:a16="http://schemas.microsoft.com/office/drawing/2014/main" val="20002"/>
                    </a:ext>
                  </a:extLst>
                </a:gridCol>
                <a:gridCol w="661864">
                  <a:extLst>
                    <a:ext uri="{9D8B030D-6E8A-4147-A177-3AD203B41FA5}">
                      <a16:colId xmlns="" xmlns:a16="http://schemas.microsoft.com/office/drawing/2014/main" val="20003"/>
                    </a:ext>
                  </a:extLst>
                </a:gridCol>
                <a:gridCol w="608916">
                  <a:extLst>
                    <a:ext uri="{9D8B030D-6E8A-4147-A177-3AD203B41FA5}">
                      <a16:colId xmlns="" xmlns:a16="http://schemas.microsoft.com/office/drawing/2014/main" val="20004"/>
                    </a:ext>
                  </a:extLst>
                </a:gridCol>
                <a:gridCol w="622153">
                  <a:extLst>
                    <a:ext uri="{9D8B030D-6E8A-4147-A177-3AD203B41FA5}">
                      <a16:colId xmlns="" xmlns:a16="http://schemas.microsoft.com/office/drawing/2014/main" val="20005"/>
                    </a:ext>
                  </a:extLst>
                </a:gridCol>
                <a:gridCol w="661865">
                  <a:extLst>
                    <a:ext uri="{9D8B030D-6E8A-4147-A177-3AD203B41FA5}">
                      <a16:colId xmlns="" xmlns:a16="http://schemas.microsoft.com/office/drawing/2014/main" val="20006"/>
                    </a:ext>
                  </a:extLst>
                </a:gridCol>
                <a:gridCol w="701577">
                  <a:extLst>
                    <a:ext uri="{9D8B030D-6E8A-4147-A177-3AD203B41FA5}">
                      <a16:colId xmlns="" xmlns:a16="http://schemas.microsoft.com/office/drawing/2014/main" val="20007"/>
                    </a:ext>
                  </a:extLst>
                </a:gridCol>
                <a:gridCol w="1593772">
                  <a:extLst>
                    <a:ext uri="{9D8B030D-6E8A-4147-A177-3AD203B41FA5}">
                      <a16:colId xmlns="" xmlns:a16="http://schemas.microsoft.com/office/drawing/2014/main" val="20008"/>
                    </a:ext>
                  </a:extLst>
                </a:gridCol>
              </a:tblGrid>
              <a:tr h="336573">
                <a:tc>
                  <a:txBody>
                    <a:bodyPr/>
                    <a:lstStyle/>
                    <a:p>
                      <a:r>
                        <a:rPr lang="fr-FR" dirty="0"/>
                        <a:t>Activité </a:t>
                      </a:r>
                    </a:p>
                  </a:txBody>
                  <a:tcPr/>
                </a:tc>
                <a:tc>
                  <a:txBody>
                    <a:bodyPr/>
                    <a:lstStyle/>
                    <a:p>
                      <a:r>
                        <a:rPr lang="fr-FR" dirty="0"/>
                        <a:t>Indicateur</a:t>
                      </a:r>
                    </a:p>
                  </a:txBody>
                  <a:tcPr/>
                </a:tc>
                <a:tc>
                  <a:txBody>
                    <a:bodyPr/>
                    <a:lstStyle/>
                    <a:p>
                      <a:r>
                        <a:rPr lang="fr-FR" dirty="0" err="1"/>
                        <a:t>Resp</a:t>
                      </a:r>
                      <a:endParaRPr lang="fr-FR" dirty="0"/>
                    </a:p>
                  </a:txBody>
                  <a:tcPr/>
                </a:tc>
                <a:tc>
                  <a:txBody>
                    <a:bodyPr/>
                    <a:lstStyle/>
                    <a:p>
                      <a:r>
                        <a:rPr lang="fr-FR" dirty="0"/>
                        <a:t>M1</a:t>
                      </a:r>
                    </a:p>
                  </a:txBody>
                  <a:tcPr/>
                </a:tc>
                <a:tc>
                  <a:txBody>
                    <a:bodyPr/>
                    <a:lstStyle/>
                    <a:p>
                      <a:r>
                        <a:rPr lang="fr-FR" dirty="0"/>
                        <a:t>M2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M3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M12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Observation</a:t>
                      </a:r>
                    </a:p>
                  </a:txBody>
                  <a:tcPr/>
                </a:tc>
                <a:extLst>
                  <a:ext uri="{0D108BD9-81ED-4DB2-BD59-A6C34878D82A}">
                    <a16:rowId xmlns="" xmlns:a16="http://schemas.microsoft.com/office/drawing/2014/main" val="10000"/>
                  </a:ext>
                </a:extLst>
              </a:tr>
              <a:tr h="5890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aseline="0" dirty="0"/>
                        <a:t>Engagement</a:t>
                      </a:r>
                      <a:r>
                        <a:rPr lang="fr-FR" sz="1800" dirty="0"/>
                        <a:t> sur l’</a:t>
                      </a:r>
                      <a:r>
                        <a:rPr lang="fr-FR" sz="1800" dirty="0" err="1"/>
                        <a:t>operationnalisation</a:t>
                      </a:r>
                      <a:r>
                        <a:rPr lang="fr-FR" sz="1800" baseline="0" dirty="0"/>
                        <a:t> de mécanisme de recevabilité dans la commune</a:t>
                      </a:r>
                      <a:endParaRPr lang="fr-FR" sz="1800"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 xmlns:a16="http://schemas.microsoft.com/office/drawing/2014/main" val="10001"/>
                  </a:ext>
                </a:extLst>
              </a:tr>
              <a:tr h="589003">
                <a:tc>
                  <a:txBody>
                    <a:bodyPr/>
                    <a:lstStyle/>
                    <a:p>
                      <a:r>
                        <a:rPr lang="fr-FR" i="0" dirty="0"/>
                        <a:t>Sensibilisation</a:t>
                      </a:r>
                      <a:r>
                        <a:rPr lang="fr-FR" i="0" baseline="0" dirty="0"/>
                        <a:t> au niveau de la communauté sur le mécanisme de recevabilité</a:t>
                      </a:r>
                      <a:endParaRPr lang="fr-FR" i="0"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 xmlns:a16="http://schemas.microsoft.com/office/drawing/2014/main" val="10002"/>
                  </a:ext>
                </a:extLst>
              </a:tr>
              <a:tr h="727653">
                <a:tc>
                  <a:txBody>
                    <a:bodyPr/>
                    <a:lstStyle/>
                    <a:p>
                      <a:r>
                        <a:rPr lang="fr-FR" sz="1800" baseline="0" dirty="0"/>
                        <a:t> Mise en place du comite </a:t>
                      </a:r>
                      <a:r>
                        <a:rPr lang="fr-FR" sz="1800" baseline="0" dirty="0" err="1"/>
                        <a:t>ad’hoc</a:t>
                      </a:r>
                      <a:r>
                        <a:rPr lang="fr-FR" sz="1800" baseline="0" dirty="0"/>
                        <a:t> de mécanisme de redevabilité (suivant la composition)</a:t>
                      </a:r>
                      <a:endParaRPr lang="fr-FR" i="1"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 xmlns:a16="http://schemas.microsoft.com/office/drawing/2014/main" val="10003"/>
                  </a:ext>
                </a:extLst>
              </a:tr>
              <a:tr h="734359">
                <a:tc>
                  <a:txBody>
                    <a:bodyPr/>
                    <a:lstStyle/>
                    <a:p>
                      <a:r>
                        <a:rPr lang="fr-FR" dirty="0"/>
                        <a:t>Mise en place des outils de redevabilités: boite a idée, ligne vert, réunion communautaire…</a:t>
                      </a:r>
                    </a:p>
                  </a:txBody>
                  <a:tcPr/>
                </a:tc>
                <a:tc>
                  <a:txBody>
                    <a:bodyPr/>
                    <a:lstStyle/>
                    <a:p>
                      <a:endParaRPr lang="fr-FR" dirty="0"/>
                    </a:p>
                  </a:txBody>
                  <a:tcPr/>
                </a:tc>
                <a:tc>
                  <a:txBody>
                    <a:bodyPr/>
                    <a:lstStyle/>
                    <a:p>
                      <a:r>
                        <a:rPr lang="fr-FR" dirty="0"/>
                        <a:t> </a:t>
                      </a: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 xmlns:a16="http://schemas.microsoft.com/office/drawing/2014/main" val="10004"/>
                  </a:ext>
                </a:extLst>
              </a:tr>
              <a:tr h="5890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Réunion systématique du comite </a:t>
                      </a:r>
                      <a:r>
                        <a:rPr lang="fr-FR" dirty="0" err="1"/>
                        <a:t>ad’hoc</a:t>
                      </a:r>
                      <a:r>
                        <a:rPr lang="fr-FR" baseline="0" dirty="0"/>
                        <a:t> pour l’o</a:t>
                      </a:r>
                      <a:r>
                        <a:rPr lang="fr-FR" dirty="0"/>
                        <a:t>uverture de la boite de collecte</a:t>
                      </a:r>
                      <a:r>
                        <a:rPr lang="fr-FR" baseline="0" dirty="0"/>
                        <a:t> d’idée</a:t>
                      </a: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 xmlns:a16="http://schemas.microsoft.com/office/drawing/2014/main" val="10005"/>
                  </a:ext>
                </a:extLst>
              </a:tr>
              <a:tr h="589003">
                <a:tc>
                  <a:txBody>
                    <a:bodyPr/>
                    <a:lstStyle/>
                    <a:p>
                      <a:r>
                        <a:rPr lang="fr-FR" sz="1800" dirty="0"/>
                        <a:t>Réunion d’ analyse et synthèse des idées, choix</a:t>
                      </a:r>
                      <a:r>
                        <a:rPr lang="fr-FR" sz="1800" baseline="0" dirty="0"/>
                        <a:t> d’outil d’interpellation, </a:t>
                      </a: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 xmlns:a16="http://schemas.microsoft.com/office/drawing/2014/main" val="10006"/>
                  </a:ext>
                </a:extLst>
              </a:tr>
              <a:tr h="589003">
                <a:tc>
                  <a:txBody>
                    <a:bodyPr/>
                    <a:lstStyle/>
                    <a:p>
                      <a:r>
                        <a:rPr lang="fr-FR" sz="1800" baseline="0" dirty="0"/>
                        <a:t>Formulation de cause a défendre/solution et plaidoyer</a:t>
                      </a: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 xmlns:a16="http://schemas.microsoft.com/office/drawing/2014/main" val="10007"/>
                  </a:ext>
                </a:extLst>
              </a:tr>
              <a:tr h="841433">
                <a:tc>
                  <a:txBody>
                    <a:bodyPr/>
                    <a:lstStyle/>
                    <a:p>
                      <a:r>
                        <a:rPr lang="fr-FR" sz="1800" dirty="0"/>
                        <a:t>Organisation</a:t>
                      </a:r>
                      <a:r>
                        <a:rPr lang="fr-FR" sz="1800" baseline="0" dirty="0"/>
                        <a:t> de réunion</a:t>
                      </a:r>
                      <a:r>
                        <a:rPr lang="fr-FR" sz="1800" dirty="0"/>
                        <a:t> communautaire</a:t>
                      </a:r>
                      <a:r>
                        <a:rPr lang="fr-FR" sz="1800" baseline="0" dirty="0"/>
                        <a:t> périodique (dialogue: restitution, proposition d’idée…)</a:t>
                      </a: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 xmlns:p14="http://schemas.microsoft.com/office/powerpoint/2010/main" val="174699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latin typeface="Arial" panose="020B0604020202020204" pitchFamily="34" charset="0"/>
                <a:cs typeface="Arial" panose="020B0604020202020204" pitchFamily="34" charset="0"/>
              </a:rPr>
              <a:t>Deroulement</a:t>
            </a:r>
            <a:r>
              <a:rPr lang="fr-FR" dirty="0" smtClean="0">
                <a:latin typeface="Arial" panose="020B0604020202020204" pitchFamily="34" charset="0"/>
                <a:cs typeface="Arial" panose="020B0604020202020204" pitchFamily="34" charset="0"/>
              </a:rPr>
              <a:t> de l’atelier</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normAutofit lnSpcReduction="10000"/>
          </a:bodyPr>
          <a:lstStyle/>
          <a:p>
            <a:r>
              <a:rPr lang="fr-FR" dirty="0" smtClean="0">
                <a:latin typeface="Arial" panose="020B0604020202020204" pitchFamily="34" charset="0"/>
                <a:cs typeface="Arial" panose="020B0604020202020204" pitchFamily="34" charset="0"/>
              </a:rPr>
              <a:t>Introduction de la </a:t>
            </a:r>
            <a:r>
              <a:rPr lang="fr-FR" dirty="0" err="1" smtClean="0">
                <a:latin typeface="Arial" panose="020B0604020202020204" pitchFamily="34" charset="0"/>
                <a:cs typeface="Arial" panose="020B0604020202020204" pitchFamily="34" charset="0"/>
              </a:rPr>
              <a:t>reunion</a:t>
            </a: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Explication pour la compréhension </a:t>
            </a:r>
            <a:r>
              <a:rPr lang="fr-FR" dirty="0">
                <a:latin typeface="Arial" panose="020B0604020202020204" pitchFamily="34" charset="0"/>
                <a:cs typeface="Arial" panose="020B0604020202020204" pitchFamily="34" charset="0"/>
              </a:rPr>
              <a:t>des acteurs communaux sur ce que l’on entend </a:t>
            </a:r>
            <a:r>
              <a:rPr lang="fr-FR" dirty="0" smtClean="0">
                <a:latin typeface="Arial" panose="020B0604020202020204" pitchFamily="34" charset="0"/>
                <a:cs typeface="Arial" panose="020B0604020202020204" pitchFamily="34" charset="0"/>
              </a:rPr>
              <a:t>par de mécanisme de </a:t>
            </a:r>
            <a:r>
              <a:rPr lang="fr-FR" dirty="0" err="1" smtClean="0">
                <a:latin typeface="Arial" panose="020B0604020202020204" pitchFamily="34" charset="0"/>
                <a:cs typeface="Arial" panose="020B0604020202020204" pitchFamily="34" charset="0"/>
              </a:rPr>
              <a:t>redevabilité</a:t>
            </a:r>
            <a:endParaRPr lang="fr-FR"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Explication des différents </a:t>
            </a:r>
            <a:r>
              <a:rPr lang="fr-FR" dirty="0">
                <a:latin typeface="Arial" panose="020B0604020202020204" pitchFamily="34" charset="0"/>
                <a:cs typeface="Arial" panose="020B0604020202020204" pitchFamily="34" charset="0"/>
              </a:rPr>
              <a:t>types d’outils de mécanisme de redevabilité: boite à idée, réunion communautaire, ligne verte, </a:t>
            </a:r>
          </a:p>
          <a:p>
            <a:r>
              <a:rPr lang="fr-FR" dirty="0">
                <a:latin typeface="Arial" panose="020B0604020202020204" pitchFamily="34" charset="0"/>
                <a:cs typeface="Arial" panose="020B0604020202020204" pitchFamily="34" charset="0"/>
              </a:rPr>
              <a:t>Discussion sur les étapes de mise en œuvre des outils </a:t>
            </a:r>
            <a:r>
              <a:rPr lang="fr-FR" dirty="0" smtClean="0">
                <a:latin typeface="Arial" panose="020B0604020202020204" pitchFamily="34" charset="0"/>
                <a:cs typeface="Arial" panose="020B0604020202020204" pitchFamily="34" charset="0"/>
              </a:rPr>
              <a:t>de </a:t>
            </a:r>
            <a:r>
              <a:rPr lang="fr-FR" dirty="0">
                <a:latin typeface="Arial" panose="020B0604020202020204" pitchFamily="34" charset="0"/>
                <a:cs typeface="Arial" panose="020B0604020202020204" pitchFamily="34" charset="0"/>
              </a:rPr>
              <a:t>mécanisme de recevabilité </a:t>
            </a: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Manifestation de l’engagement par les acteurs communales </a:t>
            </a:r>
            <a:r>
              <a:rPr lang="fr-FR" dirty="0" err="1" smtClean="0">
                <a:latin typeface="Arial" panose="020B0604020202020204" pitchFamily="34" charset="0"/>
                <a:cs typeface="Arial" panose="020B0604020202020204" pitchFamily="34" charset="0"/>
              </a:rPr>
              <a:t>present</a:t>
            </a:r>
            <a:r>
              <a:rPr lang="fr-FR" dirty="0" smtClean="0">
                <a:latin typeface="Arial" panose="020B0604020202020204" pitchFamily="34" charset="0"/>
                <a:cs typeface="Arial" panose="020B0604020202020204" pitchFamily="34" charset="0"/>
              </a:rPr>
              <a:t> a la mise en œuvre de MEC RED</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Elaboration d’un Plan d’Action </a:t>
            </a:r>
          </a:p>
          <a:p>
            <a:endParaRPr lang="fr-FR" dirty="0"/>
          </a:p>
        </p:txBody>
      </p:sp>
    </p:spTree>
    <p:extLst>
      <p:ext uri="{BB962C8B-B14F-4D97-AF65-F5344CB8AC3E}">
        <p14:creationId xmlns="" xmlns:p14="http://schemas.microsoft.com/office/powerpoint/2010/main" val="3671335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78117" y="3197715"/>
            <a:ext cx="9144000" cy="1204174"/>
          </a:xfrm>
        </p:spPr>
        <p:txBody>
          <a:bodyPr>
            <a:normAutofit/>
          </a:bodyPr>
          <a:lstStyle/>
          <a:p>
            <a:endParaRPr lang="fr-FR" b="1" dirty="0">
              <a:solidFill>
                <a:schemeClr val="tx1">
                  <a:lumMod val="50000"/>
                  <a:lumOff val="50000"/>
                </a:schemeClr>
              </a:solidFill>
            </a:endParaRPr>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6353" y="5308980"/>
            <a:ext cx="1230064" cy="1328908"/>
          </a:xfrm>
          <a:prstGeom prst="rect">
            <a:avLst/>
          </a:prstGeom>
        </p:spPr>
      </p:pic>
      <p:pic>
        <p:nvPicPr>
          <p:cNvPr id="5" name="Imag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61563" y="5405289"/>
            <a:ext cx="1889637" cy="1236381"/>
          </a:xfrm>
          <a:prstGeom prst="rect">
            <a:avLst/>
          </a:prstGeom>
        </p:spPr>
      </p:pic>
      <p:pic>
        <p:nvPicPr>
          <p:cNvPr id="6" name="Image 5"/>
          <p:cNvPicPr>
            <a:picLocks noChangeAspect="1"/>
          </p:cNvPicPr>
          <p:nvPr/>
        </p:nvPicPr>
        <p:blipFill>
          <a:blip r:embed="rId4"/>
          <a:stretch>
            <a:fillRect/>
          </a:stretch>
        </p:blipFill>
        <p:spPr>
          <a:xfrm>
            <a:off x="3751200" y="5873077"/>
            <a:ext cx="2858391" cy="810292"/>
          </a:xfrm>
          <a:prstGeom prst="rect">
            <a:avLst/>
          </a:prstGeom>
        </p:spPr>
      </p:pic>
      <p:pic>
        <p:nvPicPr>
          <p:cNvPr id="7" name="Image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700907" y="5773003"/>
            <a:ext cx="2048505" cy="819402"/>
          </a:xfrm>
          <a:prstGeom prst="rect">
            <a:avLst/>
          </a:prstGeom>
        </p:spPr>
      </p:pic>
      <p:pic>
        <p:nvPicPr>
          <p:cNvPr id="8" name="Image 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8939284" y="6062565"/>
            <a:ext cx="2759836" cy="356376"/>
          </a:xfrm>
          <a:prstGeom prst="rect">
            <a:avLst/>
          </a:prstGeom>
        </p:spPr>
      </p:pic>
      <p:pic>
        <p:nvPicPr>
          <p:cNvPr id="9" name="Image 8"/>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7428" y="1"/>
            <a:ext cx="4722286" cy="1821224"/>
          </a:xfrm>
          <a:prstGeom prst="rect">
            <a:avLst/>
          </a:prstGeom>
        </p:spPr>
      </p:pic>
      <p:pic>
        <p:nvPicPr>
          <p:cNvPr id="13" name="Image 12" descr="Logo RANO WASH"/>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922957" y="404519"/>
            <a:ext cx="1409700" cy="843915"/>
          </a:xfrm>
          <a:prstGeom prst="rect">
            <a:avLst/>
          </a:prstGeom>
          <a:noFill/>
        </p:spPr>
      </p:pic>
      <p:pic>
        <p:nvPicPr>
          <p:cNvPr id="5121" name="Picture 1" descr="C:\Users\User\Pictures\9983429-petit-crayon-écrire-mot-de-remerciement-illustration-3d-.jpg"/>
          <p:cNvPicPr>
            <a:picLocks noChangeAspect="1" noChangeArrowheads="1"/>
          </p:cNvPicPr>
          <p:nvPr/>
        </p:nvPicPr>
        <p:blipFill>
          <a:blip r:embed="rId9"/>
          <a:srcRect/>
          <a:stretch>
            <a:fillRect/>
          </a:stretch>
        </p:blipFill>
        <p:spPr bwMode="auto">
          <a:xfrm>
            <a:off x="1854926" y="1320875"/>
            <a:ext cx="8347165" cy="4283940"/>
          </a:xfrm>
          <a:prstGeom prst="rect">
            <a:avLst/>
          </a:prstGeom>
          <a:noFill/>
        </p:spPr>
      </p:pic>
    </p:spTree>
    <p:extLst>
      <p:ext uri="{BB962C8B-B14F-4D97-AF65-F5344CB8AC3E}">
        <p14:creationId xmlns="" xmlns:p14="http://schemas.microsoft.com/office/powerpoint/2010/main" val="394380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rgbClr val="00B0F0"/>
                </a:solidFill>
                <a:latin typeface="Arial" panose="020B0604020202020204" pitchFamily="34" charset="0"/>
                <a:cs typeface="Arial" panose="020B0604020202020204" pitchFamily="34" charset="0"/>
              </a:rPr>
              <a:t>Mecanisme</a:t>
            </a:r>
            <a:r>
              <a:rPr lang="fr-FR" dirty="0">
                <a:solidFill>
                  <a:srgbClr val="00B0F0"/>
                </a:solidFill>
                <a:latin typeface="Arial" panose="020B0604020202020204" pitchFamily="34" charset="0"/>
                <a:cs typeface="Arial" panose="020B0604020202020204" pitchFamily="34" charset="0"/>
              </a:rPr>
              <a:t>  </a:t>
            </a:r>
          </a:p>
        </p:txBody>
      </p:sp>
      <p:sp>
        <p:nvSpPr>
          <p:cNvPr id="3" name="Espace réservé du contenu 2"/>
          <p:cNvSpPr>
            <a:spLocks noGrp="1"/>
          </p:cNvSpPr>
          <p:nvPr>
            <p:ph idx="1"/>
          </p:nvPr>
        </p:nvSpPr>
        <p:spPr>
          <a:xfrm>
            <a:off x="838200" y="1420672"/>
            <a:ext cx="10515600" cy="4351338"/>
          </a:xfrm>
        </p:spPr>
        <p:txBody>
          <a:bodyPr>
            <a:normAutofit fontScale="85000" lnSpcReduction="10000"/>
          </a:bodyPr>
          <a:lstStyle/>
          <a:p>
            <a:pPr marL="0" indent="0">
              <a:buNone/>
            </a:pPr>
            <a:r>
              <a:rPr lang="fr-FR" sz="4400" dirty="0"/>
              <a:t>Un </a:t>
            </a:r>
            <a:r>
              <a:rPr lang="fr-FR" sz="4400" b="1" dirty="0"/>
              <a:t>mécanisme</a:t>
            </a:r>
            <a:r>
              <a:rPr lang="fr-FR" sz="4400" dirty="0"/>
              <a:t> est un </a:t>
            </a:r>
            <a:r>
              <a:rPr lang="fr-FR" sz="4400" dirty="0">
                <a:hlinkClick r:id="rId2" tooltip="Assemblage mécanique"/>
              </a:rPr>
              <a:t>assemblage</a:t>
            </a:r>
            <a:r>
              <a:rPr lang="fr-FR" sz="4400" dirty="0"/>
              <a:t> de pièces mécaniques dont certaines peuvent se </a:t>
            </a:r>
            <a:r>
              <a:rPr lang="fr-FR" sz="4400" dirty="0">
                <a:hlinkClick r:id="rId3" tooltip="Déplacement (géométrie)"/>
              </a:rPr>
              <a:t>déplacer</a:t>
            </a:r>
            <a:r>
              <a:rPr lang="fr-FR" sz="4400" dirty="0"/>
              <a:t> par rapport aux autres. Cet assemblage ne constitue donc pas un </a:t>
            </a:r>
            <a:r>
              <a:rPr lang="fr-FR" sz="4400" dirty="0">
                <a:hlinkClick r:id="rId4" tooltip="Mécanique du solide"/>
              </a:rPr>
              <a:t>solide</a:t>
            </a:r>
            <a:r>
              <a:rPr lang="fr-FR" sz="4400" dirty="0"/>
              <a:t>. Chacun de ces mouvements indépendants, ou modes </a:t>
            </a:r>
            <a:r>
              <a:rPr lang="fr-FR" sz="4400" dirty="0">
                <a:hlinkClick r:id="rId5" tooltip="Cinématique"/>
              </a:rPr>
              <a:t>cinématiques</a:t>
            </a:r>
            <a:r>
              <a:rPr lang="fr-FR" sz="4400" dirty="0"/>
              <a:t>, sont appelés </a:t>
            </a:r>
            <a:r>
              <a:rPr lang="fr-FR" sz="4400" dirty="0">
                <a:hlinkClick r:id="rId6" tooltip="Théorie des mécanismes"/>
              </a:rPr>
              <a:t>degrés de mobilité</a:t>
            </a:r>
            <a:r>
              <a:rPr lang="fr-FR" sz="4400" dirty="0"/>
              <a:t>.</a:t>
            </a:r>
            <a:br>
              <a:rPr lang="fr-FR" sz="4400" dirty="0"/>
            </a:br>
            <a:r>
              <a:rPr lang="fr-FR" sz="4400" dirty="0"/>
              <a:t>Par exemple, le mécanisme d'une </a:t>
            </a:r>
            <a:r>
              <a:rPr lang="fr-FR" sz="4400" dirty="0">
                <a:hlinkClick r:id="rId7" tooltip="Montre (horlogerie)"/>
              </a:rPr>
              <a:t>montre</a:t>
            </a:r>
            <a:r>
              <a:rPr lang="fr-FR" sz="4400" dirty="0"/>
              <a:t> désigne l'ensemble des </a:t>
            </a:r>
            <a:r>
              <a:rPr lang="fr-FR" sz="4400" dirty="0">
                <a:hlinkClick r:id="rId8" tooltip="Ressort"/>
              </a:rPr>
              <a:t>ressorts</a:t>
            </a:r>
            <a:r>
              <a:rPr lang="fr-FR" sz="4400" dirty="0"/>
              <a:t>, </a:t>
            </a:r>
            <a:r>
              <a:rPr lang="fr-FR" sz="4400" dirty="0">
                <a:hlinkClick r:id="rId9" tooltip="Balancier (horlogerie)"/>
              </a:rPr>
              <a:t>balancier</a:t>
            </a:r>
            <a:r>
              <a:rPr lang="fr-FR" sz="4400" dirty="0"/>
              <a:t> et </a:t>
            </a:r>
            <a:r>
              <a:rPr lang="fr-FR" sz="4400" dirty="0">
                <a:hlinkClick r:id="rId10" tooltip="Engrenage"/>
              </a:rPr>
              <a:t>engrenages</a:t>
            </a:r>
            <a:r>
              <a:rPr lang="fr-FR" sz="4400" dirty="0"/>
              <a:t> utilisés pour faire tourner les </a:t>
            </a:r>
            <a:r>
              <a:rPr lang="fr-FR" sz="4400" dirty="0">
                <a:hlinkClick r:id="rId11" tooltip="Aiguille (horlogerie)"/>
              </a:rPr>
              <a:t>aiguilles</a:t>
            </a:r>
            <a:r>
              <a:rPr lang="fr-FR" sz="4400" dirty="0"/>
              <a:t>. </a:t>
            </a:r>
            <a:endParaRPr lang="fr-FR"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24118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Photo Mécanisme  </a:t>
            </a:r>
          </a:p>
        </p:txBody>
      </p:sp>
      <p:pic>
        <p:nvPicPr>
          <p:cNvPr id="1026" name="Picture 2" descr="Valiny an-tsary ho an'ny mecanisme"/>
          <p:cNvPicPr>
            <a:picLocks noChangeAspect="1" noChangeArrowheads="1"/>
          </p:cNvPicPr>
          <p:nvPr/>
        </p:nvPicPr>
        <p:blipFill>
          <a:blip r:embed="rId2"/>
          <a:srcRect/>
          <a:stretch>
            <a:fillRect/>
          </a:stretch>
        </p:blipFill>
        <p:spPr bwMode="auto">
          <a:xfrm>
            <a:off x="612776" y="1578131"/>
            <a:ext cx="4599305" cy="4079673"/>
          </a:xfrm>
          <a:prstGeom prst="rect">
            <a:avLst/>
          </a:prstGeom>
          <a:noFill/>
        </p:spPr>
      </p:pic>
      <p:pic>
        <p:nvPicPr>
          <p:cNvPr id="10" name="Espace réservé du contenu 9" descr="roue-dentée-mécanisme-dessin_csp1361054.jpg"/>
          <p:cNvPicPr>
            <a:picLocks noGrp="1" noChangeAspect="1"/>
          </p:cNvPicPr>
          <p:nvPr>
            <p:ph idx="1"/>
          </p:nvPr>
        </p:nvPicPr>
        <p:blipFill>
          <a:blip r:embed="rId3"/>
          <a:stretch>
            <a:fillRect/>
          </a:stretch>
        </p:blipFill>
        <p:spPr>
          <a:xfrm>
            <a:off x="6201263" y="1407613"/>
            <a:ext cx="5484880" cy="4351338"/>
          </a:xfrm>
        </p:spPr>
      </p:pic>
    </p:spTree>
    <p:extLst>
      <p:ext uri="{BB962C8B-B14F-4D97-AF65-F5344CB8AC3E}">
        <p14:creationId xmlns="" xmlns:p14="http://schemas.microsoft.com/office/powerpoint/2010/main" val="1241184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Redevabilité sociale  </a:t>
            </a:r>
          </a:p>
        </p:txBody>
      </p:sp>
      <p:sp>
        <p:nvSpPr>
          <p:cNvPr id="3" name="Espace réservé du contenu 2"/>
          <p:cNvSpPr>
            <a:spLocks noGrp="1"/>
          </p:cNvSpPr>
          <p:nvPr>
            <p:ph idx="1"/>
          </p:nvPr>
        </p:nvSpPr>
        <p:spPr/>
        <p:txBody>
          <a:bodyPr>
            <a:normAutofit fontScale="85000" lnSpcReduction="10000"/>
          </a:bodyPr>
          <a:lstStyle/>
          <a:p>
            <a:pPr marL="0" indent="0">
              <a:buNone/>
            </a:pPr>
            <a:r>
              <a:rPr lang="fr-FR" sz="4400" dirty="0">
                <a:latin typeface="Arial" panose="020B0604020202020204" pitchFamily="34" charset="0"/>
                <a:cs typeface="Arial" panose="020B0604020202020204" pitchFamily="34" charset="0"/>
              </a:rPr>
              <a:t>C’est le processus par lequel les citoyens et la société civile s’engagent dans des activités spécifiques pour </a:t>
            </a:r>
            <a:r>
              <a:rPr lang="fr-FR" sz="4400" b="1" dirty="0">
                <a:latin typeface="Arial" panose="020B0604020202020204" pitchFamily="34" charset="0"/>
                <a:cs typeface="Arial" panose="020B0604020202020204" pitchFamily="34" charset="0"/>
              </a:rPr>
              <a:t>demander des comptes</a:t>
            </a:r>
            <a:r>
              <a:rPr lang="fr-FR" sz="4400" dirty="0">
                <a:latin typeface="Arial" panose="020B0604020202020204" pitchFamily="34" charset="0"/>
                <a:cs typeface="Arial" panose="020B0604020202020204" pitchFamily="34" charset="0"/>
              </a:rPr>
              <a:t> à leurs dirigeants sur leurs performances et pour réclamer une bonne gouvernance. </a:t>
            </a:r>
          </a:p>
          <a:p>
            <a:pPr marL="0" indent="0">
              <a:buNone/>
            </a:pPr>
            <a:r>
              <a:rPr lang="fr-FR" sz="4400" dirty="0">
                <a:latin typeface="Arial" panose="020B0604020202020204" pitchFamily="34" charset="0"/>
                <a:cs typeface="Arial" panose="020B0604020202020204" pitchFamily="34" charset="0"/>
              </a:rPr>
              <a:t>Mais pourquoi rendre compte ? Essentiellement pour vérifier que le mandataire a exercé sa mission convenablement. D’où l’idée de gouvernance..</a:t>
            </a:r>
          </a:p>
        </p:txBody>
      </p:sp>
    </p:spTree>
    <p:extLst>
      <p:ext uri="{BB962C8B-B14F-4D97-AF65-F5344CB8AC3E}">
        <p14:creationId xmlns="" xmlns:p14="http://schemas.microsoft.com/office/powerpoint/2010/main" val="124118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1613"/>
            <a:ext cx="10515600" cy="1325563"/>
          </a:xfrm>
        </p:spPr>
        <p:txBody>
          <a:bodyPr/>
          <a:lstStyle/>
          <a:p>
            <a:r>
              <a:rPr lang="fr-FR" dirty="0">
                <a:solidFill>
                  <a:srgbClr val="00B0F0"/>
                </a:solidFill>
                <a:latin typeface="Arial" panose="020B0604020202020204" pitchFamily="34" charset="0"/>
                <a:cs typeface="Arial" panose="020B0604020202020204" pitchFamily="34" charset="0"/>
              </a:rPr>
              <a:t>Redevabilité sociale  (BM)</a:t>
            </a:r>
          </a:p>
        </p:txBody>
      </p:sp>
      <p:sp>
        <p:nvSpPr>
          <p:cNvPr id="3" name="Espace réservé du contenu 2"/>
          <p:cNvSpPr>
            <a:spLocks noGrp="1"/>
          </p:cNvSpPr>
          <p:nvPr>
            <p:ph idx="1"/>
          </p:nvPr>
        </p:nvSpPr>
        <p:spPr>
          <a:xfrm>
            <a:off x="838200" y="1332410"/>
            <a:ext cx="10515600" cy="5094515"/>
          </a:xfrm>
        </p:spPr>
        <p:txBody>
          <a:bodyPr>
            <a:noAutofit/>
          </a:bodyPr>
          <a:lstStyle/>
          <a:p>
            <a:pPr>
              <a:buNone/>
            </a:pPr>
            <a:r>
              <a:rPr lang="fr-FR" sz="3000" dirty="0"/>
              <a:t>Il existe un large éventail de mécanismes de </a:t>
            </a:r>
            <a:r>
              <a:rPr lang="fr-FR" sz="3000" dirty="0" err="1"/>
              <a:t>redevabilité</a:t>
            </a:r>
            <a:r>
              <a:rPr lang="fr-FR" sz="3000" dirty="0"/>
              <a:t> sociale, servant principalement à:</a:t>
            </a:r>
            <a:r>
              <a:rPr lang="fr-FR" sz="3000" b="1" dirty="0"/>
              <a:t> </a:t>
            </a:r>
            <a:endParaRPr lang="fr-FR" sz="3000" dirty="0"/>
          </a:p>
          <a:p>
            <a:r>
              <a:rPr lang="fr-FR" sz="3000" dirty="0"/>
              <a:t>suivre et évaluer les services</a:t>
            </a:r>
          </a:p>
          <a:p>
            <a:r>
              <a:rPr lang="fr-FR" sz="3000" dirty="0"/>
              <a:t>transmettre les contributions et réactions des utilisateurs aux prestataires de services, aux décideurs et aux organismes de surveillance</a:t>
            </a:r>
          </a:p>
          <a:p>
            <a:r>
              <a:rPr lang="fr-FR" sz="3000" dirty="0"/>
              <a:t>promouvoir la transparence</a:t>
            </a:r>
          </a:p>
          <a:p>
            <a:r>
              <a:rPr lang="fr-FR" sz="3000" dirty="0"/>
              <a:t>promouvoir le suivi-évaluation, ou</a:t>
            </a:r>
          </a:p>
          <a:p>
            <a:r>
              <a:rPr lang="fr-FR" sz="3000" dirty="0"/>
              <a:t>faciliter la participation à la prise de décision</a:t>
            </a:r>
          </a:p>
        </p:txBody>
      </p:sp>
    </p:spTree>
    <p:extLst>
      <p:ext uri="{BB962C8B-B14F-4D97-AF65-F5344CB8AC3E}">
        <p14:creationId xmlns="" xmlns:p14="http://schemas.microsoft.com/office/powerpoint/2010/main" val="124118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La gouvernance : (</a:t>
            </a:r>
            <a:r>
              <a:rPr lang="fr-FR" sz="3000" dirty="0">
                <a:solidFill>
                  <a:srgbClr val="00B0F0"/>
                </a:solidFill>
                <a:latin typeface="Arial" panose="020B0604020202020204" pitchFamily="34" charset="0"/>
                <a:cs typeface="Arial" panose="020B0604020202020204" pitchFamily="34" charset="0"/>
              </a:rPr>
              <a:t>selon Banque Mondiale et Union </a:t>
            </a:r>
            <a:r>
              <a:rPr lang="fr-FR" sz="3000" dirty="0" err="1">
                <a:solidFill>
                  <a:srgbClr val="00B0F0"/>
                </a:solidFill>
                <a:latin typeface="Arial" panose="020B0604020202020204" pitchFamily="34" charset="0"/>
                <a:cs typeface="Arial" panose="020B0604020202020204" pitchFamily="34" charset="0"/>
              </a:rPr>
              <a:t>Europeen</a:t>
            </a:r>
            <a:r>
              <a:rPr lang="fr-FR" sz="3000">
                <a:solidFill>
                  <a:srgbClr val="00B0F0"/>
                </a:solidFill>
                <a:latin typeface="Arial" panose="020B0604020202020204" pitchFamily="34" charset="0"/>
                <a:cs typeface="Arial" panose="020B0604020202020204" pitchFamily="34" charset="0"/>
              </a:rPr>
              <a:t>)</a:t>
            </a:r>
            <a:endParaRPr lang="fr-FR" sz="3000" dirty="0">
              <a:solidFill>
                <a:srgbClr val="00B0F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normAutofit fontScale="85000" lnSpcReduction="10000"/>
          </a:bodyPr>
          <a:lstStyle/>
          <a:p>
            <a:r>
              <a:rPr lang="fr-FR" sz="4400" dirty="0">
                <a:latin typeface="Arial" panose="020B0604020202020204" pitchFamily="34" charset="0"/>
                <a:cs typeface="Arial" panose="020B0604020202020204" pitchFamily="34" charset="0"/>
              </a:rPr>
              <a:t>La manière dont le pouvoir est exercé pour gérer les ressources nationales économiques et sociales consacrées au développement</a:t>
            </a:r>
          </a:p>
          <a:p>
            <a:r>
              <a:rPr lang="fr-FR" sz="4400" dirty="0">
                <a:latin typeface="Arial" panose="020B0604020202020204" pitchFamily="34" charset="0"/>
                <a:cs typeface="Arial" panose="020B0604020202020204" pitchFamily="34" charset="0"/>
              </a:rPr>
              <a:t>La gouvernance désigne « les règles, les processus et les comportements qui influent sur l’exercice des pouvoirs, particulièrement du point de vue de l’ouverture, de la participation, de la responsabilité, de l’efficacité et de la cohérence</a:t>
            </a:r>
          </a:p>
          <a:p>
            <a:pPr marL="0" indent="0">
              <a:buNone/>
            </a:pPr>
            <a:endParaRPr lang="fr-FR" sz="4400" dirty="0">
              <a:latin typeface="Arial" panose="020B0604020202020204" pitchFamily="34" charset="0"/>
              <a:cs typeface="Arial" panose="020B0604020202020204" pitchFamily="34" charset="0"/>
            </a:endParaRPr>
          </a:p>
          <a:p>
            <a:pPr marL="0" indent="0">
              <a:buNone/>
            </a:pPr>
            <a:endParaRPr lang="fr-FR" sz="4400" dirty="0">
              <a:latin typeface="Arial" panose="020B0604020202020204" pitchFamily="34" charset="0"/>
              <a:cs typeface="Arial" panose="020B0604020202020204" pitchFamily="34" charset="0"/>
            </a:endParaRPr>
          </a:p>
          <a:p>
            <a:endParaRPr lang="fr-FR"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3830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panose="020B0604020202020204" pitchFamily="34" charset="0"/>
                <a:cs typeface="Arial" panose="020B0604020202020204" pitchFamily="34" charset="0"/>
              </a:rPr>
              <a:t>Les acteurs de la mécanisme de redevabilité    </a:t>
            </a:r>
          </a:p>
        </p:txBody>
      </p:sp>
      <p:sp>
        <p:nvSpPr>
          <p:cNvPr id="3" name="Espace réservé du contenu 2"/>
          <p:cNvSpPr>
            <a:spLocks noGrp="1"/>
          </p:cNvSpPr>
          <p:nvPr>
            <p:ph idx="1"/>
          </p:nvPr>
        </p:nvSpPr>
        <p:spPr/>
        <p:txBody>
          <a:bodyPr>
            <a:normAutofit fontScale="92500" lnSpcReduction="10000"/>
          </a:bodyPr>
          <a:lstStyle/>
          <a:p>
            <a:r>
              <a:rPr lang="fr-FR" sz="4400" dirty="0">
                <a:latin typeface="Arial" panose="020B0604020202020204" pitchFamily="34" charset="0"/>
                <a:cs typeface="Arial" panose="020B0604020202020204" pitchFamily="34" charset="0"/>
              </a:rPr>
              <a:t>Les citoyens </a:t>
            </a:r>
          </a:p>
          <a:p>
            <a:r>
              <a:rPr lang="fr-FR" sz="4400" dirty="0">
                <a:latin typeface="Arial" panose="020B0604020202020204" pitchFamily="34" charset="0"/>
                <a:cs typeface="Arial" panose="020B0604020202020204" pitchFamily="34" charset="0"/>
              </a:rPr>
              <a:t>La société civile: association, ONG, media, …</a:t>
            </a:r>
          </a:p>
          <a:p>
            <a:r>
              <a:rPr lang="fr-FR" sz="4400" dirty="0">
                <a:latin typeface="Arial" panose="020B0604020202020204" pitchFamily="34" charset="0"/>
                <a:cs typeface="Arial" panose="020B0604020202020204" pitchFamily="34" charset="0"/>
              </a:rPr>
              <a:t>Les autorités, dirigeants (maire, chef de </a:t>
            </a:r>
            <a:r>
              <a:rPr lang="fr-FR" sz="4400" dirty="0" err="1">
                <a:latin typeface="Arial" panose="020B0604020202020204" pitchFamily="34" charset="0"/>
                <a:cs typeface="Arial" panose="020B0604020202020204" pitchFamily="34" charset="0"/>
              </a:rPr>
              <a:t>fkt</a:t>
            </a:r>
            <a:r>
              <a:rPr lang="fr-FR" sz="4400" dirty="0">
                <a:latin typeface="Arial" panose="020B0604020202020204" pitchFamily="34" charset="0"/>
                <a:cs typeface="Arial" panose="020B0604020202020204" pitchFamily="34" charset="0"/>
              </a:rPr>
              <a:t>, LN, personne morale,)</a:t>
            </a:r>
          </a:p>
          <a:p>
            <a:r>
              <a:rPr lang="fr-FR" sz="4400" dirty="0">
                <a:latin typeface="Arial" panose="020B0604020202020204" pitchFamily="34" charset="0"/>
                <a:cs typeface="Arial" panose="020B0604020202020204" pitchFamily="34" charset="0"/>
              </a:rPr>
              <a:t>Operateurs prives</a:t>
            </a:r>
          </a:p>
          <a:p>
            <a:r>
              <a:rPr lang="fr-FR" sz="4400" dirty="0">
                <a:latin typeface="Arial" panose="020B0604020202020204" pitchFamily="34" charset="0"/>
                <a:cs typeface="Arial" panose="020B0604020202020204" pitchFamily="34" charset="0"/>
              </a:rPr>
              <a:t>Partenaires de la commune</a:t>
            </a:r>
          </a:p>
          <a:p>
            <a:endParaRPr lang="fr-FR"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383073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3066</TotalTime>
  <Words>1322</Words>
  <Application>Microsoft Office PowerPoint</Application>
  <PresentationFormat>Personnalisé</PresentationFormat>
  <Paragraphs>151</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Atelier de mise en place des mécanismes de redevabilité au niveau des communes </vt:lpstr>
      <vt:lpstr>Objectif</vt:lpstr>
      <vt:lpstr>Deroulement de l’atelier</vt:lpstr>
      <vt:lpstr>Mecanisme  </vt:lpstr>
      <vt:lpstr>Photo Mécanisme  </vt:lpstr>
      <vt:lpstr>Redevabilité sociale  </vt:lpstr>
      <vt:lpstr>Redevabilité sociale  (BM)</vt:lpstr>
      <vt:lpstr>La gouvernance : (selon Banque Mondiale et Union Europeen)</vt:lpstr>
      <vt:lpstr>Les acteurs de la mécanisme de redevabilité    </vt:lpstr>
      <vt:lpstr>Redevabilité sociale repose sur (fondement)  </vt:lpstr>
      <vt:lpstr>La redevabilité  verticale </vt:lpstr>
      <vt:lpstr>La redevabilité  diagonale (dialogue)  </vt:lpstr>
      <vt:lpstr>La bonne circulation d’information   </vt:lpstr>
      <vt:lpstr>Exemple de redevabilité sociale </vt:lpstr>
      <vt:lpstr>Des exemples d’actions pour la redevablité sociale    </vt:lpstr>
      <vt:lpstr>Les facteurs de la redevabilité sociale     </vt:lpstr>
      <vt:lpstr>Quelques exemples d’outils      </vt:lpstr>
      <vt:lpstr>* Boite a idée * Réunion communautaire * Ligne verte</vt:lpstr>
      <vt:lpstr>Boites à idées       </vt:lpstr>
      <vt:lpstr>Comment (Processus)?       </vt:lpstr>
      <vt:lpstr>Avantages et inconvénients        </vt:lpstr>
      <vt:lpstr>Composition du comite de mécanisme de redevabilité       </vt:lpstr>
      <vt:lpstr>Réunion communautaire</vt:lpstr>
      <vt:lpstr>Comment ?       </vt:lpstr>
      <vt:lpstr>Avantages et inconvénients        </vt:lpstr>
      <vt:lpstr>Comite responsable de réunion communautaire       </vt:lpstr>
      <vt:lpstr>Ligne verte       </vt:lpstr>
      <vt:lpstr>Engagement des acteurs communaux       </vt:lpstr>
      <vt:lpstr>Plan d’action Oct18 au Sept 19(Indicatif)        </vt:lpstr>
      <vt:lpstr>Diapositive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RANO WASH Rural Access to New Opportunities in Water, Sanitation, and Hygiene</dc:title>
  <dc:creator>Avo</dc:creator>
  <cp:lastModifiedBy>User</cp:lastModifiedBy>
  <cp:revision>256</cp:revision>
  <cp:lastPrinted>2017-09-19T07:28:59Z</cp:lastPrinted>
  <dcterms:created xsi:type="dcterms:W3CDTF">2017-08-28T13:44:20Z</dcterms:created>
  <dcterms:modified xsi:type="dcterms:W3CDTF">2018-11-20T06:48:17Z</dcterms:modified>
</cp:coreProperties>
</file>